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Comforta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15:clr>
            <a:srgbClr val="747775"/>
          </p15:clr>
        </p15:guide>
        <p15:guide id="4" orient="horz" pos="96">
          <p15:clr>
            <a:srgbClr val="747775"/>
          </p15:clr>
        </p15:guide>
      </p15:sldGuideLst>
    </p:ext>
    <p:ext uri="GoogleSlidesCustomDataVersion2">
      <go:slidesCustomData xmlns:go="http://customooxmlschemas.google.com/" r:id="rId37" roundtripDataSignature="AMtx7mjF7LfvV9NwxiaBclTxVto+Ny+u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orient="horz"/>
        <p:guide pos="9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Comfortaa-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Comforta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Optional Slice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 name="Shape 13"/>
        <p:cNvGrpSpPr/>
        <p:nvPr/>
      </p:nvGrpSpPr>
      <p:grpSpPr>
        <a:xfrm>
          <a:off x="0" y="0"/>
          <a:ext cx="0" cy="0"/>
          <a:chOff x="0" y="0"/>
          <a:chExt cx="0" cy="0"/>
        </a:xfrm>
      </p:grpSpPr>
      <p:sp>
        <p:nvSpPr>
          <p:cNvPr id="14" name="Google Shape;14;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 name="Google Shape;1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pubs.acs.org/doi/10.1021/acs.chemrev.5b00089#" TargetMode="External"/><Relationship Id="rId4" Type="http://schemas.openxmlformats.org/officeDocument/2006/relationships/hyperlink" Target="https://pubs.acs.org/doi/10.1021/acs.chemrev.5b00089#" TargetMode="External"/><Relationship Id="rId5" Type="http://schemas.openxmlformats.org/officeDocument/2006/relationships/hyperlink" Target="https://pubs.acs.org/doi/10.1021/acs.chemrev.5b00089#" TargetMode="External"/><Relationship Id="rId6" Type="http://schemas.openxmlformats.org/officeDocument/2006/relationships/hyperlink" Target="https://pubs.acs.org/doi/10.1021/acs.chemrev.5b00089#" TargetMode="External"/><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epa.gov/greenvehicles/fast-facts-transportation-greenhouse-gas-emissions" TargetMode="External"/><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hyperlink" Target="https://ww2.arb.ca.gov/ghg-inventory-dat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youtube.com/watch?v=TXHUab54PaU" TargetMode="External"/><Relationship Id="rId4" Type="http://schemas.openxmlformats.org/officeDocument/2006/relationships/hyperlink" Target="http://www.youtube.com/watch?v=TXHUab54PaU" TargetMode="External"/><Relationship Id="rId5"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youtu.be/f6k5j4iNmhc" TargetMode="External"/><Relationship Id="rId4" Type="http://schemas.openxmlformats.org/officeDocument/2006/relationships/hyperlink" Target="http://www.youtube.com/watch?v=f6k5j4iNmhc" TargetMode="External"/><Relationship Id="rId5"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8CZqMgMt6Fo" TargetMode="External"/><Relationship Id="rId4" Type="http://schemas.openxmlformats.org/officeDocument/2006/relationships/image" Target="../media/image6.jpg"/><Relationship Id="rId5" Type="http://schemas.openxmlformats.org/officeDocument/2006/relationships/hyperlink" Target="https://youtu.be/8CZqMgMt6F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epa.gov/environmentaljustic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torymaps.arcgis.com/stories/f167b251809c43778a2f9f040f43d2f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hyperlink" Target="https://dsl.richmond.edu/panorama/redlining/#loc=5/39.1/-94.5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rive.google.com/file/d/1BHI9mqYeDl0fYWlVk_wbINJqDK1FGBIG/view?usp=sharing" TargetMode="External"/><Relationship Id="rId4" Type="http://schemas.openxmlformats.org/officeDocument/2006/relationships/hyperlink" Target="https://drive.google.com/file/d/1BHI9mqYeDl0fYWlVk_wbINJqDK1FGBIG/view?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e6rglsLy1Ys" TargetMode="Externa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youtu.be/YpfxiDktSoI" TargetMode="External"/><Relationship Id="rId4" Type="http://schemas.openxmlformats.org/officeDocument/2006/relationships/hyperlink" Target="https://ed.ted.com/lessons/the-science-of-smog-kim-preshoff#watch"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epa.gov/ghgemissions/overview-greenhouse-gases#overview" TargetMode="External"/><Relationship Id="rId4" Type="http://schemas.openxmlformats.org/officeDocument/2006/relationships/hyperlink" Target="https://ww2.arb.ca.gov/emission-typ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ph type="ctrTitle"/>
          </p:nvPr>
        </p:nvSpPr>
        <p:spPr>
          <a:xfrm>
            <a:off x="141125" y="592925"/>
            <a:ext cx="8772600" cy="4346700"/>
          </a:xfrm>
          <a:prstGeom prst="rect">
            <a:avLst/>
          </a:prstGeom>
          <a:noFill/>
          <a:ln>
            <a:noFill/>
          </a:ln>
          <a:effectLst>
            <a:outerShdw blurRad="57150" rotWithShape="0" algn="bl" dir="5400000" dist="19050">
              <a:srgbClr val="000000">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a:solidFill>
                  <a:srgbClr val="7F6000"/>
                </a:solidFill>
                <a:latin typeface="Verdana"/>
                <a:ea typeface="Verdana"/>
                <a:cs typeface="Verdana"/>
                <a:sym typeface="Verdana"/>
              </a:rPr>
              <a:t>Environmental Justice</a:t>
            </a:r>
            <a:endParaRPr b="1">
              <a:solidFill>
                <a:srgbClr val="7F6000"/>
              </a:solidFill>
              <a:latin typeface="Verdana"/>
              <a:ea typeface="Verdana"/>
              <a:cs typeface="Verdana"/>
              <a:sym typeface="Verdana"/>
            </a:endParaRPr>
          </a:p>
          <a:p>
            <a:pPr indent="0" lvl="0" marL="0" rtl="0" algn="ctr">
              <a:lnSpc>
                <a:spcPct val="100000"/>
              </a:lnSpc>
              <a:spcBef>
                <a:spcPts val="0"/>
              </a:spcBef>
              <a:spcAft>
                <a:spcPts val="0"/>
              </a:spcAft>
              <a:buSzPts val="5200"/>
              <a:buNone/>
            </a:pPr>
            <a:r>
              <a:rPr b="1" lang="en">
                <a:solidFill>
                  <a:srgbClr val="7F6000"/>
                </a:solidFill>
                <a:latin typeface="Verdana"/>
                <a:ea typeface="Verdana"/>
                <a:cs typeface="Verdana"/>
                <a:sym typeface="Verdana"/>
              </a:rPr>
              <a:t>Urban Air pollution</a:t>
            </a:r>
            <a:endParaRPr b="1">
              <a:solidFill>
                <a:srgbClr val="7F6000"/>
              </a:solidFill>
              <a:latin typeface="Verdana"/>
              <a:ea typeface="Verdana"/>
              <a:cs typeface="Verdana"/>
              <a:sym typeface="Verdana"/>
            </a:endParaRPr>
          </a:p>
          <a:p>
            <a:pPr indent="0" lvl="0" marL="0" rtl="0" algn="ctr">
              <a:lnSpc>
                <a:spcPct val="100000"/>
              </a:lnSpc>
              <a:spcBef>
                <a:spcPts val="0"/>
              </a:spcBef>
              <a:spcAft>
                <a:spcPts val="0"/>
              </a:spcAft>
              <a:buClr>
                <a:schemeClr val="dk1"/>
              </a:buClr>
              <a:buSzPts val="1100"/>
              <a:buFont typeface="Arial"/>
              <a:buNone/>
            </a:pPr>
            <a:r>
              <a:rPr b="1" lang="en" sz="2400">
                <a:solidFill>
                  <a:srgbClr val="7F6000"/>
                </a:solidFill>
                <a:latin typeface="Verdana"/>
                <a:ea typeface="Verdana"/>
                <a:cs typeface="Verdana"/>
                <a:sym typeface="Verdana"/>
              </a:rPr>
              <a:t>Environmental Science</a:t>
            </a:r>
            <a:endParaRPr b="1" sz="2400">
              <a:solidFill>
                <a:srgbClr val="FFF2CC"/>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t/>
            </a:r>
            <a:endParaRPr b="1" sz="2800">
              <a:solidFill>
                <a:srgbClr val="F1C232"/>
              </a:solidFill>
              <a:latin typeface="Verdana"/>
              <a:ea typeface="Verdana"/>
              <a:cs typeface="Verdana"/>
              <a:sym typeface="Verdana"/>
            </a:endParaRPr>
          </a:p>
          <a:p>
            <a:pPr indent="0" lvl="0" marL="0" rtl="0" algn="ctr">
              <a:lnSpc>
                <a:spcPct val="100000"/>
              </a:lnSpc>
              <a:spcBef>
                <a:spcPts val="0"/>
              </a:spcBef>
              <a:spcAft>
                <a:spcPts val="0"/>
              </a:spcAft>
              <a:buSzPts val="5200"/>
              <a:buNone/>
            </a:pPr>
            <a:r>
              <a:t/>
            </a:r>
            <a:endParaRPr b="1" sz="2800">
              <a:solidFill>
                <a:srgbClr val="F1C232"/>
              </a:solidFill>
              <a:latin typeface="Verdana"/>
              <a:ea typeface="Verdana"/>
              <a:cs typeface="Verdana"/>
              <a:sym typeface="Verdana"/>
            </a:endParaRPr>
          </a:p>
          <a:p>
            <a:pPr indent="0" lvl="0" marL="0" rtl="0" algn="ctr">
              <a:lnSpc>
                <a:spcPct val="100000"/>
              </a:lnSpc>
              <a:spcBef>
                <a:spcPts val="0"/>
              </a:spcBef>
              <a:spcAft>
                <a:spcPts val="0"/>
              </a:spcAft>
              <a:buSzPts val="5200"/>
              <a:buNone/>
            </a:pPr>
            <a:r>
              <a:rPr b="1" lang="en" sz="2800">
                <a:solidFill>
                  <a:srgbClr val="F1C232"/>
                </a:solidFill>
                <a:latin typeface="Verdana"/>
                <a:ea typeface="Verdana"/>
                <a:cs typeface="Verdana"/>
                <a:sym typeface="Verdana"/>
              </a:rPr>
              <a:t>Learning Goal:</a:t>
            </a:r>
            <a:r>
              <a:rPr b="1" lang="en" sz="2800">
                <a:solidFill>
                  <a:srgbClr val="FFF2CC"/>
                </a:solidFill>
                <a:latin typeface="Verdana"/>
                <a:ea typeface="Verdana"/>
                <a:cs typeface="Verdana"/>
                <a:sym typeface="Verdana"/>
              </a:rPr>
              <a:t> Investigate environmental justice, climate change, and air pollution through the lense of data science.</a:t>
            </a:r>
            <a:endParaRPr b="1" sz="2800">
              <a:solidFill>
                <a:srgbClr val="FFF2CC"/>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txBox="1"/>
          <p:nvPr/>
        </p:nvSpPr>
        <p:spPr>
          <a:xfrm>
            <a:off x="7537425" y="4266250"/>
            <a:ext cx="1532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sng" cap="none" strike="noStrike">
                <a:solidFill>
                  <a:schemeClr val="hlink"/>
                </a:solidFill>
                <a:highlight>
                  <a:srgbClr val="FFFFFF"/>
                </a:highlight>
                <a:latin typeface="Roboto"/>
                <a:ea typeface="Roboto"/>
                <a:cs typeface="Roboto"/>
                <a:sym typeface="Roboto"/>
                <a:hlinkClick r:id="rId3"/>
              </a:rPr>
              <a:t>Chemistry and the Linkages between Air Quality and Climate Change </a:t>
            </a:r>
            <a:r>
              <a:rPr b="0" i="0" lang="en" sz="800" u="sng" cap="none" strike="noStrike">
                <a:solidFill>
                  <a:schemeClr val="hlink"/>
                </a:solidFill>
                <a:highlight>
                  <a:srgbClr val="FFFFFF"/>
                </a:highlight>
                <a:latin typeface="Roboto"/>
                <a:ea typeface="Roboto"/>
                <a:cs typeface="Roboto"/>
                <a:sym typeface="Roboto"/>
                <a:hlinkClick r:id="rId4"/>
              </a:rPr>
              <a:t>Chemical Reviews 2015 </a:t>
            </a:r>
            <a:r>
              <a:rPr b="0" i="1" lang="en" sz="800" u="sng" cap="none" strike="noStrike">
                <a:solidFill>
                  <a:schemeClr val="hlink"/>
                </a:solidFill>
                <a:highlight>
                  <a:srgbClr val="FFFFFF"/>
                </a:highlight>
                <a:latin typeface="Roboto"/>
                <a:ea typeface="Roboto"/>
                <a:cs typeface="Roboto"/>
                <a:sym typeface="Roboto"/>
                <a:hlinkClick r:id="rId5"/>
              </a:rPr>
              <a:t>115</a:t>
            </a:r>
            <a:r>
              <a:rPr b="0" i="0" lang="en" sz="800" u="sng" cap="none" strike="noStrike">
                <a:solidFill>
                  <a:schemeClr val="hlink"/>
                </a:solidFill>
                <a:highlight>
                  <a:srgbClr val="FFFFFF"/>
                </a:highlight>
                <a:latin typeface="Roboto"/>
                <a:ea typeface="Roboto"/>
                <a:cs typeface="Roboto"/>
                <a:sym typeface="Roboto"/>
                <a:hlinkClick r:id="rId6"/>
              </a:rPr>
              <a:t> (10), 3856-3897</a:t>
            </a:r>
            <a:endParaRPr b="0" i="0" sz="1500" u="none" cap="none" strike="noStrike">
              <a:solidFill>
                <a:schemeClr val="dk1"/>
              </a:solidFill>
              <a:highlight>
                <a:srgbClr val="FFFFFF"/>
              </a:highlight>
              <a:latin typeface="Roboto"/>
              <a:ea typeface="Roboto"/>
              <a:cs typeface="Roboto"/>
              <a:sym typeface="Roboto"/>
            </a:endParaRPr>
          </a:p>
        </p:txBody>
      </p:sp>
      <p:sp>
        <p:nvSpPr>
          <p:cNvPr id="117" name="Google Shape;117;p10"/>
          <p:cNvSpPr txBox="1"/>
          <p:nvPr/>
        </p:nvSpPr>
        <p:spPr>
          <a:xfrm>
            <a:off x="0" y="12375"/>
            <a:ext cx="8873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Arial"/>
                <a:ea typeface="Arial"/>
                <a:cs typeface="Arial"/>
                <a:sym typeface="Arial"/>
              </a:rPr>
              <a:t>Using the picture below explain in your own words at least </a:t>
            </a:r>
            <a:r>
              <a:rPr b="1" lang="en" sz="1600"/>
              <a:t>two</a:t>
            </a:r>
            <a:r>
              <a:rPr b="1" i="0" lang="en" sz="1600" u="none" cap="none" strike="noStrike">
                <a:solidFill>
                  <a:srgbClr val="000000"/>
                </a:solidFill>
                <a:latin typeface="Arial"/>
                <a:ea typeface="Arial"/>
                <a:cs typeface="Arial"/>
                <a:sym typeface="Arial"/>
              </a:rPr>
              <a:t> interactions.</a:t>
            </a:r>
            <a:endParaRPr b="1" i="0" sz="1600" u="none" cap="none" strike="noStrike">
              <a:solidFill>
                <a:srgbClr val="000000"/>
              </a:solidFill>
              <a:latin typeface="Arial"/>
              <a:ea typeface="Arial"/>
              <a:cs typeface="Arial"/>
              <a:sym typeface="Arial"/>
            </a:endParaRPr>
          </a:p>
        </p:txBody>
      </p:sp>
      <p:pic>
        <p:nvPicPr>
          <p:cNvPr id="118" name="Google Shape;118;p10"/>
          <p:cNvPicPr preferRelativeResize="0"/>
          <p:nvPr/>
        </p:nvPicPr>
        <p:blipFill rotWithShape="1">
          <a:blip r:embed="rId7">
            <a:alphaModFix/>
          </a:blip>
          <a:srcRect b="0" l="0" r="0" t="0"/>
          <a:stretch/>
        </p:blipFill>
        <p:spPr>
          <a:xfrm>
            <a:off x="106225" y="366625"/>
            <a:ext cx="7231913" cy="4700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1"/>
          <p:cNvSpPr txBox="1"/>
          <p:nvPr>
            <p:ph type="title"/>
          </p:nvPr>
        </p:nvSpPr>
        <p:spPr>
          <a:xfrm>
            <a:off x="0" y="43075"/>
            <a:ext cx="9073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SzPts val="2800"/>
              <a:buNone/>
            </a:pPr>
            <a:r>
              <a:rPr b="1" lang="en" sz="2700">
                <a:solidFill>
                  <a:srgbClr val="FF0000"/>
                </a:solidFill>
              </a:rPr>
              <a:t>4. How does air quality affect our community?</a:t>
            </a:r>
            <a:endParaRPr b="1" sz="2700">
              <a:solidFill>
                <a:srgbClr val="FF0000"/>
              </a:solidFill>
            </a:endParaRPr>
          </a:p>
        </p:txBody>
      </p:sp>
      <p:sp>
        <p:nvSpPr>
          <p:cNvPr id="124" name="Google Shape;124;p11"/>
          <p:cNvSpPr txBox="1"/>
          <p:nvPr>
            <p:ph idx="1" type="body"/>
          </p:nvPr>
        </p:nvSpPr>
        <p:spPr>
          <a:xfrm>
            <a:off x="102600" y="812250"/>
            <a:ext cx="4469400" cy="1558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u="sng">
                <a:solidFill>
                  <a:schemeClr val="hlink"/>
                </a:solidFill>
                <a:hlinkClick r:id="rId3"/>
              </a:rPr>
              <a:t>According to the EPA </a:t>
            </a:r>
            <a:r>
              <a:rPr lang="en"/>
              <a:t>, the transportation sector is the largest contributor to anthropogenic U.S. greenhouse gas (GHG) emissions</a:t>
            </a:r>
            <a:endParaRPr/>
          </a:p>
          <a:p>
            <a:pPr indent="0" lvl="0" marL="457200" rtl="0" algn="l">
              <a:lnSpc>
                <a:spcPct val="115000"/>
              </a:lnSpc>
              <a:spcBef>
                <a:spcPts val="1600"/>
              </a:spcBef>
              <a:spcAft>
                <a:spcPts val="0"/>
              </a:spcAft>
              <a:buSzPts val="1800"/>
              <a:buNone/>
            </a:pPr>
            <a:r>
              <a:t/>
            </a:r>
            <a:endParaRPr sz="700"/>
          </a:p>
          <a:p>
            <a:pPr indent="0" lvl="0" marL="457200" rtl="0" algn="l">
              <a:lnSpc>
                <a:spcPct val="115000"/>
              </a:lnSpc>
              <a:spcBef>
                <a:spcPts val="1600"/>
              </a:spcBef>
              <a:spcAft>
                <a:spcPts val="800"/>
              </a:spcAft>
              <a:buSzPts val="1800"/>
              <a:buNone/>
            </a:pPr>
            <a:r>
              <a:t/>
            </a:r>
            <a:endParaRPr sz="1900">
              <a:highlight>
                <a:schemeClr val="lt1"/>
              </a:highlight>
            </a:endParaRPr>
          </a:p>
        </p:txBody>
      </p:sp>
      <p:pic>
        <p:nvPicPr>
          <p:cNvPr id="125" name="Google Shape;125;p11"/>
          <p:cNvPicPr preferRelativeResize="0"/>
          <p:nvPr/>
        </p:nvPicPr>
        <p:blipFill rotWithShape="1">
          <a:blip r:embed="rId4">
            <a:alphaModFix/>
          </a:blip>
          <a:srcRect b="0" l="0" r="0" t="0"/>
          <a:stretch/>
        </p:blipFill>
        <p:spPr>
          <a:xfrm>
            <a:off x="563250" y="2464650"/>
            <a:ext cx="3289426" cy="2503126"/>
          </a:xfrm>
          <a:prstGeom prst="rect">
            <a:avLst/>
          </a:prstGeom>
          <a:noFill/>
          <a:ln>
            <a:noFill/>
          </a:ln>
        </p:spPr>
      </p:pic>
      <p:pic>
        <p:nvPicPr>
          <p:cNvPr id="126" name="Google Shape;126;p11"/>
          <p:cNvPicPr preferRelativeResize="0"/>
          <p:nvPr/>
        </p:nvPicPr>
        <p:blipFill rotWithShape="1">
          <a:blip r:embed="rId5">
            <a:alphaModFix/>
          </a:blip>
          <a:srcRect b="0" l="0" r="0" t="0"/>
          <a:stretch/>
        </p:blipFill>
        <p:spPr>
          <a:xfrm>
            <a:off x="5332894" y="2571750"/>
            <a:ext cx="3405557" cy="2571750"/>
          </a:xfrm>
          <a:prstGeom prst="rect">
            <a:avLst/>
          </a:prstGeom>
          <a:noFill/>
          <a:ln>
            <a:noFill/>
          </a:ln>
        </p:spPr>
      </p:pic>
      <p:sp>
        <p:nvSpPr>
          <p:cNvPr id="127" name="Google Shape;127;p11"/>
          <p:cNvSpPr txBox="1"/>
          <p:nvPr/>
        </p:nvSpPr>
        <p:spPr>
          <a:xfrm>
            <a:off x="4713275" y="854700"/>
            <a:ext cx="4232700" cy="17772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chemeClr val="dk2"/>
              </a:buClr>
              <a:buSzPts val="1700"/>
              <a:buFont typeface="Arial"/>
              <a:buChar char="●"/>
            </a:pPr>
            <a:r>
              <a:rPr b="0" i="0" lang="en" sz="1800" u="sng" cap="none" strike="noStrike">
                <a:solidFill>
                  <a:schemeClr val="accent5"/>
                </a:solidFill>
                <a:highlight>
                  <a:schemeClr val="lt1"/>
                </a:highlight>
                <a:latin typeface="Arial"/>
                <a:ea typeface="Arial"/>
                <a:cs typeface="Arial"/>
                <a:sym typeface="Arial"/>
                <a:hlinkClick r:id="rId6">
                  <a:extLst>
                    <a:ext uri="{A12FA001-AC4F-418D-AE19-62706E023703}">
                      <ahyp:hlinkClr val="tx"/>
                    </a:ext>
                  </a:extLst>
                </a:hlinkClick>
              </a:rPr>
              <a:t>According to California’s Air Resources Board (CARB)</a:t>
            </a:r>
            <a:r>
              <a:rPr b="0" i="0" lang="en" sz="1800" u="none" cap="none" strike="noStrike">
                <a:solidFill>
                  <a:schemeClr val="dk2"/>
                </a:solidFill>
                <a:highlight>
                  <a:schemeClr val="lt1"/>
                </a:highlight>
                <a:latin typeface="Arial"/>
                <a:ea typeface="Arial"/>
                <a:cs typeface="Arial"/>
                <a:sym typeface="Arial"/>
              </a:rPr>
              <a:t>, 38% of California's greenhouse gas emissions are due to transportation</a:t>
            </a:r>
            <a:endParaRPr b="0" i="0" sz="1800" u="none" cap="none" strike="noStrike">
              <a:solidFill>
                <a:schemeClr val="dk2"/>
              </a:solidFill>
              <a:highlight>
                <a:schemeClr val="lt1"/>
              </a:highlight>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2"/>
          <p:cNvSpPr txBox="1"/>
          <p:nvPr>
            <p:ph type="title"/>
          </p:nvPr>
        </p:nvSpPr>
        <p:spPr>
          <a:xfrm>
            <a:off x="311700" y="256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do </a:t>
            </a:r>
            <a:r>
              <a:rPr lang="en"/>
              <a:t>vehicle</a:t>
            </a:r>
            <a:r>
              <a:rPr lang="en"/>
              <a:t> emissions affect health?</a:t>
            </a:r>
            <a:endParaRPr/>
          </a:p>
        </p:txBody>
      </p:sp>
      <p:sp>
        <p:nvSpPr>
          <p:cNvPr id="133" name="Google Shape;133;p12"/>
          <p:cNvSpPr txBox="1"/>
          <p:nvPr>
            <p:ph idx="1" type="body"/>
          </p:nvPr>
        </p:nvSpPr>
        <p:spPr>
          <a:xfrm>
            <a:off x="311700" y="1152475"/>
            <a:ext cx="44820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solidFill>
                  <a:schemeClr val="dk1"/>
                </a:solidFill>
              </a:rPr>
              <a:t>As you watch the </a:t>
            </a:r>
            <a:r>
              <a:rPr lang="en" sz="2400" u="sng">
                <a:solidFill>
                  <a:schemeClr val="hlink"/>
                </a:solidFill>
                <a:hlinkClick r:id="rId3"/>
              </a:rPr>
              <a:t>video</a:t>
            </a:r>
            <a:r>
              <a:rPr lang="en" sz="2400">
                <a:solidFill>
                  <a:schemeClr val="dk1"/>
                </a:solidFill>
              </a:rPr>
              <a:t>, you will answer the following questions:</a:t>
            </a:r>
            <a:endParaRPr sz="2400">
              <a:solidFill>
                <a:schemeClr val="dk1"/>
              </a:solidFill>
            </a:endParaRPr>
          </a:p>
          <a:p>
            <a:pPr indent="-368300" lvl="0" marL="457200" rtl="0" algn="l">
              <a:lnSpc>
                <a:spcPct val="100000"/>
              </a:lnSpc>
              <a:spcBef>
                <a:spcPts val="0"/>
              </a:spcBef>
              <a:spcAft>
                <a:spcPts val="0"/>
              </a:spcAft>
              <a:buClr>
                <a:schemeClr val="dk1"/>
              </a:buClr>
              <a:buSzPts val="2200"/>
              <a:buAutoNum type="arabicPeriod"/>
            </a:pPr>
            <a:r>
              <a:rPr lang="en" sz="2200">
                <a:solidFill>
                  <a:schemeClr val="dk1"/>
                </a:solidFill>
              </a:rPr>
              <a:t>What leads to </a:t>
            </a:r>
            <a:r>
              <a:rPr lang="en" sz="2200">
                <a:solidFill>
                  <a:schemeClr val="dk1"/>
                </a:solidFill>
              </a:rPr>
              <a:t>vehicle</a:t>
            </a:r>
            <a:r>
              <a:rPr lang="en" sz="2200">
                <a:solidFill>
                  <a:schemeClr val="dk1"/>
                </a:solidFill>
              </a:rPr>
              <a:t> emissions?</a:t>
            </a:r>
            <a:endParaRPr sz="2200">
              <a:solidFill>
                <a:schemeClr val="dk1"/>
              </a:solidFill>
            </a:endParaRPr>
          </a:p>
          <a:p>
            <a:pPr indent="-368300" lvl="0" marL="457200" rtl="0" algn="l">
              <a:lnSpc>
                <a:spcPct val="100000"/>
              </a:lnSpc>
              <a:spcBef>
                <a:spcPts val="1000"/>
              </a:spcBef>
              <a:spcAft>
                <a:spcPts val="0"/>
              </a:spcAft>
              <a:buClr>
                <a:schemeClr val="dk1"/>
              </a:buClr>
              <a:buSzPts val="2200"/>
              <a:buAutoNum type="arabicPeriod"/>
            </a:pPr>
            <a:r>
              <a:rPr lang="en" sz="2200">
                <a:solidFill>
                  <a:schemeClr val="dk1"/>
                </a:solidFill>
              </a:rPr>
              <a:t>How does ozone pollution affect health?</a:t>
            </a:r>
            <a:endParaRPr sz="2200">
              <a:solidFill>
                <a:schemeClr val="dk1"/>
              </a:solidFill>
            </a:endParaRPr>
          </a:p>
          <a:p>
            <a:pPr indent="-368300" lvl="0" marL="457200" rtl="0" algn="l">
              <a:lnSpc>
                <a:spcPct val="100000"/>
              </a:lnSpc>
              <a:spcBef>
                <a:spcPts val="1000"/>
              </a:spcBef>
              <a:spcAft>
                <a:spcPts val="0"/>
              </a:spcAft>
              <a:buClr>
                <a:schemeClr val="dk1"/>
              </a:buClr>
              <a:buSzPts val="2200"/>
              <a:buAutoNum type="arabicPeriod"/>
            </a:pPr>
            <a:r>
              <a:rPr lang="en" sz="2200">
                <a:solidFill>
                  <a:schemeClr val="dk1"/>
                </a:solidFill>
              </a:rPr>
              <a:t>Who are the people most affected by vehicle emissions?</a:t>
            </a:r>
            <a:endParaRPr sz="2200">
              <a:solidFill>
                <a:schemeClr val="dk1"/>
              </a:solidFill>
            </a:endParaRPr>
          </a:p>
          <a:p>
            <a:pPr indent="0" lvl="0" marL="457200" rtl="0" algn="l">
              <a:lnSpc>
                <a:spcPct val="100000"/>
              </a:lnSpc>
              <a:spcBef>
                <a:spcPts val="1000"/>
              </a:spcBef>
              <a:spcAft>
                <a:spcPts val="0"/>
              </a:spcAft>
              <a:buSzPts val="1800"/>
              <a:buNone/>
            </a:pPr>
            <a:r>
              <a:t/>
            </a:r>
            <a:endParaRPr sz="2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endParaRPr>
          </a:p>
        </p:txBody>
      </p:sp>
      <p:pic>
        <p:nvPicPr>
          <p:cNvPr descr="Air pollution from cars and trucks is dangerous. Vehicle emissions can directly harm health and can lead to unhealthy levels of ozone pollution. Learn more about how ozone pollution impacts health, and how you can help protect healthy air, at Lung.org/ozone." id="134" name="Google Shape;134;p12" title="Healthy Air Matters: How Pollution from Cars Affects Health">
            <a:hlinkClick r:id="rId4"/>
          </p:cNvPr>
          <p:cNvPicPr preferRelativeResize="0"/>
          <p:nvPr/>
        </p:nvPicPr>
        <p:blipFill rotWithShape="1">
          <a:blip r:embed="rId5">
            <a:alphaModFix/>
          </a:blip>
          <a:srcRect b="0" l="0" r="0" t="0"/>
          <a:stretch/>
        </p:blipFill>
        <p:spPr>
          <a:xfrm>
            <a:off x="4793625" y="1217900"/>
            <a:ext cx="4273900" cy="240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3"/>
          <p:cNvSpPr txBox="1"/>
          <p:nvPr>
            <p:ph type="title"/>
          </p:nvPr>
        </p:nvSpPr>
        <p:spPr>
          <a:xfrm>
            <a:off x="311700" y="2374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000"/>
              <a:t>Analyzing local urban air </a:t>
            </a:r>
            <a:r>
              <a:rPr b="1" lang="en" sz="3000"/>
              <a:t>pollution</a:t>
            </a:r>
            <a:r>
              <a:rPr b="1" lang="en" sz="3000"/>
              <a:t> data</a:t>
            </a:r>
            <a:endParaRPr b="1" sz="3000"/>
          </a:p>
          <a:p>
            <a:pPr indent="0" lvl="0" marL="0" rtl="0" algn="l">
              <a:lnSpc>
                <a:spcPct val="100000"/>
              </a:lnSpc>
              <a:spcBef>
                <a:spcPts val="0"/>
              </a:spcBef>
              <a:spcAft>
                <a:spcPts val="0"/>
              </a:spcAft>
              <a:buSzPts val="2800"/>
              <a:buNone/>
            </a:pPr>
            <a:r>
              <a:t/>
            </a:r>
            <a:endParaRPr/>
          </a:p>
        </p:txBody>
      </p:sp>
      <p:sp>
        <p:nvSpPr>
          <p:cNvPr id="140" name="Google Shape;140;p13"/>
          <p:cNvSpPr txBox="1"/>
          <p:nvPr>
            <p:ph idx="1" type="body"/>
          </p:nvPr>
        </p:nvSpPr>
        <p:spPr>
          <a:xfrm>
            <a:off x="223000" y="863550"/>
            <a:ext cx="8520600" cy="419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600"/>
              </a:spcBef>
              <a:spcAft>
                <a:spcPts val="0"/>
              </a:spcAft>
              <a:buClr>
                <a:schemeClr val="dk1"/>
              </a:buClr>
              <a:buSzPts val="1100"/>
              <a:buFont typeface="Arial"/>
              <a:buNone/>
            </a:pPr>
            <a:r>
              <a:rPr lang="en">
                <a:solidFill>
                  <a:srgbClr val="212529"/>
                </a:solidFill>
                <a:highlight>
                  <a:schemeClr val="lt1"/>
                </a:highlight>
              </a:rPr>
              <a:t>BEACO</a:t>
            </a:r>
            <a:r>
              <a:rPr baseline="-25000" lang="en">
                <a:solidFill>
                  <a:srgbClr val="212529"/>
                </a:solidFill>
                <a:highlight>
                  <a:schemeClr val="lt1"/>
                </a:highlight>
              </a:rPr>
              <a:t>2</a:t>
            </a:r>
            <a:r>
              <a:rPr lang="en">
                <a:solidFill>
                  <a:srgbClr val="212529"/>
                </a:solidFill>
                <a:highlight>
                  <a:schemeClr val="lt1"/>
                </a:highlight>
              </a:rPr>
              <a:t>N is an innovative approach for monitoring greenhouse gases (GHGs) in urban areas. Instead of relying on a few sensitive instruments, BEACO</a:t>
            </a:r>
            <a:r>
              <a:rPr baseline="-25000" lang="en">
                <a:solidFill>
                  <a:srgbClr val="212529"/>
                </a:solidFill>
                <a:highlight>
                  <a:schemeClr val="lt1"/>
                </a:highlight>
              </a:rPr>
              <a:t>2</a:t>
            </a:r>
            <a:r>
              <a:rPr lang="en">
                <a:solidFill>
                  <a:srgbClr val="212529"/>
                </a:solidFill>
                <a:highlight>
                  <a:schemeClr val="lt1"/>
                </a:highlight>
              </a:rPr>
              <a:t>N uses a network of sensors called 'nodes' placed approximately 1 mile (2km) apart. While individual nodes may have lower precision, when combined, they create a detailed map of CO</a:t>
            </a:r>
            <a:r>
              <a:rPr baseline="-25000" lang="en">
                <a:solidFill>
                  <a:srgbClr val="212529"/>
                </a:solidFill>
                <a:highlight>
                  <a:schemeClr val="lt1"/>
                </a:highlight>
              </a:rPr>
              <a:t>2</a:t>
            </a:r>
            <a:r>
              <a:rPr lang="en">
                <a:solidFill>
                  <a:srgbClr val="212529"/>
                </a:solidFill>
                <a:highlight>
                  <a:schemeClr val="lt1"/>
                </a:highlight>
              </a:rPr>
              <a:t> and air pollutants like NO, NO</a:t>
            </a:r>
            <a:r>
              <a:rPr baseline="-25000" lang="en">
                <a:solidFill>
                  <a:srgbClr val="212529"/>
                </a:solidFill>
                <a:highlight>
                  <a:schemeClr val="lt1"/>
                </a:highlight>
              </a:rPr>
              <a:t>2</a:t>
            </a:r>
            <a:r>
              <a:rPr lang="en">
                <a:solidFill>
                  <a:srgbClr val="212529"/>
                </a:solidFill>
                <a:highlight>
                  <a:schemeClr val="lt1"/>
                </a:highlight>
              </a:rPr>
              <a:t>, O</a:t>
            </a:r>
            <a:r>
              <a:rPr baseline="-25000" lang="en">
                <a:solidFill>
                  <a:srgbClr val="212529"/>
                </a:solidFill>
                <a:highlight>
                  <a:schemeClr val="lt1"/>
                </a:highlight>
              </a:rPr>
              <a:t>3</a:t>
            </a:r>
            <a:r>
              <a:rPr lang="en">
                <a:solidFill>
                  <a:srgbClr val="212529"/>
                </a:solidFill>
                <a:highlight>
                  <a:schemeClr val="lt1"/>
                </a:highlight>
              </a:rPr>
              <a:t>, CO, and PM (particulate matter), providing valuable information about urban air quality.</a:t>
            </a:r>
            <a:endParaRPr>
              <a:solidFill>
                <a:srgbClr val="212529"/>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900">
              <a:solidFill>
                <a:srgbClr val="0000FF"/>
              </a:solidFill>
              <a:highlight>
                <a:schemeClr val="lt1"/>
              </a:highlight>
            </a:endParaRPr>
          </a:p>
          <a:p>
            <a:pPr indent="0" lvl="0" marL="0" rtl="0" algn="l">
              <a:lnSpc>
                <a:spcPct val="115000"/>
              </a:lnSpc>
              <a:spcBef>
                <a:spcPts val="1600"/>
              </a:spcBef>
              <a:spcAft>
                <a:spcPts val="1600"/>
              </a:spcAft>
              <a:buClr>
                <a:schemeClr val="dk1"/>
              </a:buClr>
              <a:buSzPts val="1100"/>
              <a:buFont typeface="Arial"/>
              <a:buNone/>
            </a:pPr>
            <a:r>
              <a:rPr i="1" lang="en" sz="1900">
                <a:solidFill>
                  <a:srgbClr val="0000FF"/>
                </a:solidFill>
                <a:highlight>
                  <a:schemeClr val="lt1"/>
                </a:highlight>
              </a:rPr>
              <a:t>                                                      </a:t>
            </a:r>
            <a:endParaRPr i="1" sz="1900">
              <a:solidFill>
                <a:srgbClr val="0000FF"/>
              </a:solidFill>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4"/>
          <p:cNvSpPr txBox="1"/>
          <p:nvPr>
            <p:ph type="title"/>
          </p:nvPr>
        </p:nvSpPr>
        <p:spPr>
          <a:xfrm>
            <a:off x="228900" y="102675"/>
            <a:ext cx="8915100" cy="7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2100"/>
              <a:t>Showcase of BEACO</a:t>
            </a:r>
            <a:r>
              <a:rPr b="1" baseline="-25000" lang="en" sz="2100"/>
              <a:t>2</a:t>
            </a:r>
            <a:r>
              <a:rPr b="1" lang="en" sz="2100"/>
              <a:t>N sensors: </a:t>
            </a:r>
            <a:endParaRPr b="1" sz="2100"/>
          </a:p>
          <a:p>
            <a:pPr indent="0" lvl="0" marL="0" rtl="0" algn="ctr">
              <a:lnSpc>
                <a:spcPct val="100000"/>
              </a:lnSpc>
              <a:spcBef>
                <a:spcPts val="0"/>
              </a:spcBef>
              <a:spcAft>
                <a:spcPts val="0"/>
              </a:spcAft>
              <a:buClr>
                <a:schemeClr val="dk1"/>
              </a:buClr>
              <a:buSzPts val="1100"/>
              <a:buFont typeface="Arial"/>
              <a:buNone/>
            </a:pPr>
            <a:r>
              <a:rPr b="1" lang="en" sz="2100"/>
              <a:t>How did the Covid-19 shutdown impact air quality in the Bay Area?</a:t>
            </a:r>
            <a:endParaRPr sz="2600"/>
          </a:p>
        </p:txBody>
      </p:sp>
      <p:sp>
        <p:nvSpPr>
          <p:cNvPr id="146" name="Google Shape;146;p14"/>
          <p:cNvSpPr txBox="1"/>
          <p:nvPr>
            <p:ph idx="1" type="body"/>
          </p:nvPr>
        </p:nvSpPr>
        <p:spPr>
          <a:xfrm>
            <a:off x="94625" y="1033525"/>
            <a:ext cx="5421600" cy="3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000">
                <a:solidFill>
                  <a:schemeClr val="dk1"/>
                </a:solidFill>
              </a:rPr>
              <a:t>As you watch the </a:t>
            </a:r>
            <a:r>
              <a:rPr lang="en" sz="2000" u="sng">
                <a:solidFill>
                  <a:schemeClr val="hlink"/>
                </a:solidFill>
                <a:hlinkClick r:id="rId3"/>
              </a:rPr>
              <a:t>video</a:t>
            </a:r>
            <a:r>
              <a:rPr lang="en" sz="2000">
                <a:solidFill>
                  <a:schemeClr val="dk1"/>
                </a:solidFill>
              </a:rPr>
              <a:t>, answer the following questions:</a:t>
            </a:r>
            <a:endParaRPr sz="2000">
              <a:solidFill>
                <a:schemeClr val="dk1"/>
              </a:solidFill>
            </a:endParaRPr>
          </a:p>
          <a:p>
            <a:pPr indent="-349250" lvl="0" marL="457200" rtl="0" algn="l">
              <a:lnSpc>
                <a:spcPct val="115000"/>
              </a:lnSpc>
              <a:spcBef>
                <a:spcPts val="1600"/>
              </a:spcBef>
              <a:spcAft>
                <a:spcPts val="0"/>
              </a:spcAft>
              <a:buClr>
                <a:schemeClr val="dk1"/>
              </a:buClr>
              <a:buSzPts val="1900"/>
              <a:buAutoNum type="arabicPeriod"/>
            </a:pPr>
            <a:r>
              <a:rPr lang="en" sz="1900">
                <a:solidFill>
                  <a:schemeClr val="dk1"/>
                </a:solidFill>
              </a:rPr>
              <a:t>What pollutants improved during the Covid shutdown that were talked about in the video</a:t>
            </a:r>
            <a:r>
              <a:rPr lang="en" sz="1900">
                <a:solidFill>
                  <a:schemeClr val="dk1"/>
                </a:solidFill>
              </a:rPr>
              <a:t>?</a:t>
            </a:r>
            <a:endParaRPr sz="1900">
              <a:solidFill>
                <a:schemeClr val="dk1"/>
              </a:solidFill>
            </a:endParaRPr>
          </a:p>
          <a:p>
            <a:pPr indent="-349250" lvl="0" marL="457200" rtl="0" algn="l">
              <a:lnSpc>
                <a:spcPct val="115000"/>
              </a:lnSpc>
              <a:spcBef>
                <a:spcPts val="0"/>
              </a:spcBef>
              <a:spcAft>
                <a:spcPts val="0"/>
              </a:spcAft>
              <a:buClr>
                <a:schemeClr val="dk1"/>
              </a:buClr>
              <a:buSzPts val="1900"/>
              <a:buAutoNum type="arabicPeriod"/>
            </a:pPr>
            <a:r>
              <a:rPr lang="en" sz="1900">
                <a:solidFill>
                  <a:schemeClr val="dk1"/>
                </a:solidFill>
              </a:rPr>
              <a:t>Select one: What could we use BEACO</a:t>
            </a:r>
            <a:r>
              <a:rPr baseline="-25000" lang="en" sz="1900">
                <a:solidFill>
                  <a:schemeClr val="dk1"/>
                </a:solidFill>
              </a:rPr>
              <a:t>2</a:t>
            </a:r>
            <a:r>
              <a:rPr lang="en" sz="1900">
                <a:solidFill>
                  <a:schemeClr val="dk1"/>
                </a:solidFill>
              </a:rPr>
              <a:t>N data to explain?</a:t>
            </a:r>
            <a:endParaRPr sz="19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How many people died during Covid?</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Quantifying how much CO</a:t>
            </a:r>
            <a:r>
              <a:rPr baseline="-25000" lang="en" sz="1200">
                <a:solidFill>
                  <a:schemeClr val="dk1"/>
                </a:solidFill>
              </a:rPr>
              <a:t>2</a:t>
            </a:r>
            <a:r>
              <a:rPr lang="en" sz="1200">
                <a:solidFill>
                  <a:schemeClr val="dk1"/>
                </a:solidFill>
              </a:rPr>
              <a:t> emissions are from industry, and how much are from cars?</a:t>
            </a:r>
            <a:endParaRPr sz="19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900">
                <a:solidFill>
                  <a:schemeClr val="dk1"/>
                </a:solidFill>
              </a:rPr>
              <a:t>Write a paragraph explaining what the Covid shutdown did to the Bay Area air quality</a:t>
            </a:r>
            <a:r>
              <a:rPr lang="en" sz="1700">
                <a:solidFill>
                  <a:schemeClr val="dk1"/>
                </a:solidFill>
              </a:rPr>
              <a:t> </a:t>
            </a:r>
            <a:endParaRPr b="1" sz="1700">
              <a:solidFill>
                <a:schemeClr val="dk1"/>
              </a:solidFill>
            </a:endParaRPr>
          </a:p>
        </p:txBody>
      </p:sp>
      <p:pic>
        <p:nvPicPr>
          <p:cNvPr descr="When the spread of COVID-19's forced a shelter-in-place, Professor Ron Cohen knew it was the perfect opportunity to test changes in air quality in the San Francisco Bay Area using BEACON, UC Berkeley's novel air-quality and CO2 network. &#10;More: http://beacon.berkeley.edu/&#10;More inspiring UC Berkeley stories: https://light.berkeley.edu" id="147" name="Google Shape;147;p14" title="What did COVID-19 do to the Bay Area’s air quality?">
            <a:hlinkClick r:id="rId4"/>
          </p:cNvPr>
          <p:cNvPicPr preferRelativeResize="0"/>
          <p:nvPr/>
        </p:nvPicPr>
        <p:blipFill rotWithShape="1">
          <a:blip r:embed="rId5">
            <a:alphaModFix/>
          </a:blip>
          <a:srcRect b="0" l="0" r="0" t="0"/>
          <a:stretch/>
        </p:blipFill>
        <p:spPr>
          <a:xfrm>
            <a:off x="5440100" y="1834650"/>
            <a:ext cx="3703900" cy="208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311700" y="648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400">
                <a:solidFill>
                  <a:srgbClr val="FF0000"/>
                </a:solidFill>
              </a:rPr>
              <a:t>5</a:t>
            </a:r>
            <a:r>
              <a:rPr b="1" lang="en" sz="3400">
                <a:solidFill>
                  <a:srgbClr val="FF0000"/>
                </a:solidFill>
              </a:rPr>
              <a:t>. Environmental Justice</a:t>
            </a:r>
            <a:endParaRPr/>
          </a:p>
        </p:txBody>
      </p:sp>
      <p:sp>
        <p:nvSpPr>
          <p:cNvPr id="153" name="Google Shape;153;p18"/>
          <p:cNvSpPr txBox="1"/>
          <p:nvPr>
            <p:ph idx="1" type="body"/>
          </p:nvPr>
        </p:nvSpPr>
        <p:spPr>
          <a:xfrm>
            <a:off x="311700" y="789925"/>
            <a:ext cx="8520600" cy="422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2400" u="sng">
                <a:solidFill>
                  <a:schemeClr val="dk1"/>
                </a:solidFill>
              </a:rPr>
              <a:t>Inquire Activity: What does environmental justice mean?</a:t>
            </a:r>
            <a:endParaRPr sz="2400" u="sng">
              <a:solidFill>
                <a:schemeClr val="dk1"/>
              </a:solidFill>
            </a:endParaRPr>
          </a:p>
          <a:p>
            <a:pPr indent="-381000" lvl="0" marL="457200" rtl="0" algn="l">
              <a:lnSpc>
                <a:spcPct val="115000"/>
              </a:lnSpc>
              <a:spcBef>
                <a:spcPts val="0"/>
              </a:spcBef>
              <a:spcAft>
                <a:spcPts val="0"/>
              </a:spcAft>
              <a:buSzPts val="2400"/>
              <a:buAutoNum type="arabicPeriod"/>
            </a:pPr>
            <a:r>
              <a:rPr lang="en" sz="2400">
                <a:solidFill>
                  <a:srgbClr val="121212"/>
                </a:solidFill>
              </a:rPr>
              <a:t>In the table, write </a:t>
            </a:r>
            <a:r>
              <a:rPr lang="en" sz="2400">
                <a:solidFill>
                  <a:srgbClr val="121212"/>
                </a:solidFill>
              </a:rPr>
              <a:t>different synonyms or definitions for the words  “environment” and “justice”. </a:t>
            </a:r>
            <a:r>
              <a:rPr lang="en" sz="1200">
                <a:solidFill>
                  <a:srgbClr val="121212"/>
                </a:solidFill>
              </a:rPr>
              <a:t>    </a:t>
            </a:r>
            <a:r>
              <a:rPr lang="en" sz="1200"/>
              <a:t>                      </a:t>
            </a:r>
            <a:r>
              <a:rPr lang="en"/>
              <a:t>		</a:t>
            </a:r>
            <a:r>
              <a:rPr lang="en" sz="1200"/>
              <a:t>	                      </a:t>
            </a:r>
            <a:endParaRPr sz="1200"/>
          </a:p>
          <a:p>
            <a:pPr indent="0" lvl="0" marL="457200" rtl="0" algn="l">
              <a:lnSpc>
                <a:spcPct val="115000"/>
              </a:lnSpc>
              <a:spcBef>
                <a:spcPts val="1600"/>
              </a:spcBef>
              <a:spcAft>
                <a:spcPts val="0"/>
              </a:spcAft>
              <a:buSzPts val="1800"/>
              <a:buNone/>
            </a:pPr>
            <a:r>
              <a:t/>
            </a:r>
            <a:endParaRPr sz="1200"/>
          </a:p>
          <a:p>
            <a:pPr indent="0" lvl="0" marL="0" rtl="0" algn="l">
              <a:lnSpc>
                <a:spcPct val="115000"/>
              </a:lnSpc>
              <a:spcBef>
                <a:spcPts val="1600"/>
              </a:spcBef>
              <a:spcAft>
                <a:spcPts val="0"/>
              </a:spcAft>
              <a:buSzPts val="1800"/>
              <a:buNone/>
            </a:pPr>
            <a:r>
              <a:t/>
            </a:r>
            <a:endParaRPr sz="1200"/>
          </a:p>
          <a:p>
            <a:pPr indent="0" lvl="0" marL="0" rtl="0" algn="l">
              <a:lnSpc>
                <a:spcPct val="115000"/>
              </a:lnSpc>
              <a:spcBef>
                <a:spcPts val="1600"/>
              </a:spcBef>
              <a:spcAft>
                <a:spcPts val="0"/>
              </a:spcAft>
              <a:buSzPts val="1800"/>
              <a:buNone/>
            </a:pPr>
            <a:r>
              <a:t/>
            </a:r>
            <a:endParaRPr sz="1200"/>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descr="Full text is openly available at: https://ehp.niehs.nih.gov/EHP959&#10;Authors: Lara P. Clark, Dylan B. Millet, and Julian D. Marshall&#10;Published in Environmental Health Perspectives&#10;Video created by Abby VanMuijen." id="154" name="Google Shape;154;p18" title="Changes in transportation-related air pollution exposures by race-ethnicity, socioeconomic status">
            <a:hlinkClick r:id="rId3"/>
          </p:cNvPr>
          <p:cNvPicPr preferRelativeResize="0"/>
          <p:nvPr/>
        </p:nvPicPr>
        <p:blipFill rotWithShape="1">
          <a:blip r:embed="rId4">
            <a:alphaModFix/>
          </a:blip>
          <a:srcRect b="0" l="0" r="0" t="0"/>
          <a:stretch/>
        </p:blipFill>
        <p:spPr>
          <a:xfrm>
            <a:off x="5275575" y="2666572"/>
            <a:ext cx="3720950" cy="2093025"/>
          </a:xfrm>
          <a:prstGeom prst="rect">
            <a:avLst/>
          </a:prstGeom>
          <a:noFill/>
          <a:ln>
            <a:noFill/>
          </a:ln>
        </p:spPr>
      </p:pic>
      <p:sp>
        <p:nvSpPr>
          <p:cNvPr id="155" name="Google Shape;155;p18"/>
          <p:cNvSpPr txBox="1"/>
          <p:nvPr>
            <p:ph idx="1" type="body"/>
          </p:nvPr>
        </p:nvSpPr>
        <p:spPr>
          <a:xfrm>
            <a:off x="263575" y="2328525"/>
            <a:ext cx="4740900" cy="3015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1B1B1B"/>
              </a:buClr>
              <a:buSzPts val="2400"/>
              <a:buAutoNum type="arabicPeriod" startAt="2"/>
            </a:pPr>
            <a:r>
              <a:rPr lang="en" sz="2400">
                <a:solidFill>
                  <a:srgbClr val="1B1B1B"/>
                </a:solidFill>
              </a:rPr>
              <a:t>After watching the </a:t>
            </a:r>
            <a:r>
              <a:rPr lang="en" sz="2400" u="sng">
                <a:solidFill>
                  <a:srgbClr val="1B1B1B"/>
                </a:solidFill>
                <a:hlinkClick r:id="rId5">
                  <a:extLst>
                    <a:ext uri="{A12FA001-AC4F-418D-AE19-62706E023703}">
                      <ahyp:hlinkClr val="tx"/>
                    </a:ext>
                  </a:extLst>
                </a:hlinkClick>
              </a:rPr>
              <a:t>video</a:t>
            </a:r>
            <a:r>
              <a:rPr lang="en" sz="2400">
                <a:solidFill>
                  <a:srgbClr val="1B1B1B"/>
                </a:solidFill>
              </a:rPr>
              <a:t>, </a:t>
            </a:r>
            <a:r>
              <a:rPr lang="en" sz="2400">
                <a:solidFill>
                  <a:srgbClr val="1B1B1B"/>
                </a:solidFill>
              </a:rPr>
              <a:t>write a paragraph describing the definition of environmental justice.</a:t>
            </a:r>
            <a:endParaRPr sz="2400">
              <a:solidFill>
                <a:srgbClr val="1B1B1B"/>
              </a:solidFill>
            </a:endParaRPr>
          </a:p>
          <a:p>
            <a:pPr indent="0" lvl="0" marL="0" rtl="0" algn="l">
              <a:lnSpc>
                <a:spcPct val="115000"/>
              </a:lnSpc>
              <a:spcBef>
                <a:spcPts val="0"/>
              </a:spcBef>
              <a:spcAft>
                <a:spcPts val="0"/>
              </a:spcAft>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nvSpPr>
        <p:spPr>
          <a:xfrm>
            <a:off x="0" y="4497000"/>
            <a:ext cx="3885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1" lang="en" sz="1500" u="sng" cap="none" strike="noStrike">
                <a:solidFill>
                  <a:schemeClr val="hlink"/>
                </a:solidFill>
                <a:highlight>
                  <a:srgbClr val="FFFFFF"/>
                </a:highlight>
                <a:latin typeface="Roboto"/>
                <a:ea typeface="Roboto"/>
                <a:cs typeface="Roboto"/>
                <a:sym typeface="Roboto"/>
                <a:hlinkClick r:id="rId3"/>
              </a:rPr>
              <a:t>https://www.epa.gov/environmentaljustice</a:t>
            </a:r>
            <a:endParaRPr b="0" i="1" sz="15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1" sz="1500" u="none" cap="none" strike="noStrike">
              <a:solidFill>
                <a:schemeClr val="dk1"/>
              </a:solidFill>
              <a:highlight>
                <a:srgbClr val="FFFFFF"/>
              </a:highlight>
              <a:latin typeface="Roboto"/>
              <a:ea typeface="Roboto"/>
              <a:cs typeface="Roboto"/>
              <a:sym typeface="Roboto"/>
            </a:endParaRPr>
          </a:p>
        </p:txBody>
      </p:sp>
      <p:sp>
        <p:nvSpPr>
          <p:cNvPr id="161" name="Google Shape;161;p19"/>
          <p:cNvSpPr txBox="1"/>
          <p:nvPr/>
        </p:nvSpPr>
        <p:spPr>
          <a:xfrm>
            <a:off x="63900" y="215400"/>
            <a:ext cx="8873400" cy="554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chemeClr val="dk1"/>
                </a:solidFill>
                <a:latin typeface="Arial"/>
                <a:ea typeface="Arial"/>
                <a:cs typeface="Arial"/>
                <a:sym typeface="Arial"/>
              </a:rPr>
              <a:t>Definition</a:t>
            </a:r>
            <a:endParaRPr b="0" i="0" sz="2400" u="sng" cap="none" strike="noStrike">
              <a:solidFill>
                <a:schemeClr val="dk1"/>
              </a:solidFill>
              <a:latin typeface="Arial"/>
              <a:ea typeface="Arial"/>
              <a:cs typeface="Arial"/>
              <a:sym typeface="Arial"/>
            </a:endParaRPr>
          </a:p>
        </p:txBody>
      </p:sp>
      <p:sp>
        <p:nvSpPr>
          <p:cNvPr id="162" name="Google Shape;162;p19"/>
          <p:cNvSpPr txBox="1"/>
          <p:nvPr/>
        </p:nvSpPr>
        <p:spPr>
          <a:xfrm>
            <a:off x="0" y="708000"/>
            <a:ext cx="90012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200"/>
              <a:buFont typeface="Arial"/>
              <a:buNone/>
            </a:pPr>
            <a:r>
              <a:rPr b="0" i="0" lang="en" sz="2200" u="none" cap="none" strike="noStrike">
                <a:solidFill>
                  <a:srgbClr val="1B1B1B"/>
                </a:solidFill>
                <a:highlight>
                  <a:schemeClr val="lt1"/>
                </a:highlight>
                <a:latin typeface="Arial"/>
                <a:ea typeface="Arial"/>
                <a:cs typeface="Arial"/>
                <a:sym typeface="Arial"/>
              </a:rPr>
              <a:t>According to EPA, environmental justice is the fair treatment and meaningful involvement of all people regardless of race, color, national origin, or income, with respect to the development, implementation, and enforcement of environmental laws, regulations, and policies. This goal will be achieved when everyone enjoys:  </a:t>
            </a:r>
            <a:endParaRPr b="0" i="0" sz="2200" u="none" cap="none" strike="noStrike">
              <a:solidFill>
                <a:srgbClr val="1B1B1B"/>
              </a:solidFill>
              <a:highlight>
                <a:schemeClr val="lt1"/>
              </a:highlight>
              <a:latin typeface="Arial"/>
              <a:ea typeface="Arial"/>
              <a:cs typeface="Arial"/>
              <a:sym typeface="Arial"/>
            </a:endParaRPr>
          </a:p>
          <a:p>
            <a:pPr indent="-355600" lvl="0" marL="457200" marR="0" rtl="0" algn="l">
              <a:lnSpc>
                <a:spcPct val="200000"/>
              </a:lnSpc>
              <a:spcBef>
                <a:spcPts val="600"/>
              </a:spcBef>
              <a:spcAft>
                <a:spcPts val="0"/>
              </a:spcAft>
              <a:buClr>
                <a:srgbClr val="1B1B1B"/>
              </a:buClr>
              <a:buSzPts val="2000"/>
              <a:buFont typeface="Arial"/>
              <a:buChar char="●"/>
            </a:pPr>
            <a:r>
              <a:rPr b="0" i="0" lang="en" sz="2000" u="none" cap="none" strike="noStrike">
                <a:solidFill>
                  <a:srgbClr val="1B1B1B"/>
                </a:solidFill>
                <a:highlight>
                  <a:schemeClr val="lt1"/>
                </a:highlight>
                <a:latin typeface="Arial"/>
                <a:ea typeface="Arial"/>
                <a:cs typeface="Arial"/>
                <a:sym typeface="Arial"/>
              </a:rPr>
              <a:t>The same degree of protection from environmental and health hazards</a:t>
            </a:r>
            <a:endParaRPr b="0" i="0" sz="2000" u="none" cap="none" strike="noStrike">
              <a:solidFill>
                <a:srgbClr val="1B1B1B"/>
              </a:solidFill>
              <a:highlight>
                <a:schemeClr val="lt1"/>
              </a:highlight>
              <a:latin typeface="Arial"/>
              <a:ea typeface="Arial"/>
              <a:cs typeface="Arial"/>
              <a:sym typeface="Arial"/>
            </a:endParaRPr>
          </a:p>
          <a:p>
            <a:pPr indent="-355600" lvl="0" marL="457200" marR="0" rtl="0" algn="l">
              <a:lnSpc>
                <a:spcPct val="115000"/>
              </a:lnSpc>
              <a:spcBef>
                <a:spcPts val="0"/>
              </a:spcBef>
              <a:spcAft>
                <a:spcPts val="0"/>
              </a:spcAft>
              <a:buClr>
                <a:srgbClr val="1B1B1B"/>
              </a:buClr>
              <a:buSzPts val="2000"/>
              <a:buFont typeface="Arial"/>
              <a:buChar char="●"/>
            </a:pPr>
            <a:r>
              <a:rPr b="0" i="0" lang="en" sz="2000" u="none" cap="none" strike="noStrike">
                <a:solidFill>
                  <a:srgbClr val="1B1B1B"/>
                </a:solidFill>
                <a:highlight>
                  <a:schemeClr val="lt1"/>
                </a:highlight>
                <a:latin typeface="Arial"/>
                <a:ea typeface="Arial"/>
                <a:cs typeface="Arial"/>
                <a:sym typeface="Arial"/>
              </a:rPr>
              <a:t>Equal access to the decision-making process to have a healthy environment in which to live, learn, and work.</a:t>
            </a:r>
            <a:endParaRPr b="0" i="0" sz="1800" u="none" cap="none" strike="noStrike">
              <a:solidFill>
                <a:srgbClr val="1B1B1B"/>
              </a:solidFill>
              <a:highlight>
                <a:schemeClr val="lt1"/>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311700" y="227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300" u="sng"/>
              <a:t>Reading activity and presentation</a:t>
            </a:r>
            <a:endParaRPr sz="3100"/>
          </a:p>
        </p:txBody>
      </p:sp>
      <p:sp>
        <p:nvSpPr>
          <p:cNvPr id="168" name="Google Shape;168;p20"/>
          <p:cNvSpPr txBox="1"/>
          <p:nvPr>
            <p:ph idx="1" type="body"/>
          </p:nvPr>
        </p:nvSpPr>
        <p:spPr>
          <a:xfrm>
            <a:off x="147750" y="1152475"/>
            <a:ext cx="89295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Learning Objectives:</a:t>
            </a:r>
            <a:endParaRPr b="1">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Begin to understand environmental injustice</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Learn about ways we can address environmental injustice today.</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Understand the benefits and implications of environmental decisions.</a:t>
            </a:r>
            <a:endParaRPr b="1"/>
          </a:p>
          <a:p>
            <a:pPr indent="0" lvl="0" marL="0" rtl="0" algn="l">
              <a:lnSpc>
                <a:spcPct val="115000"/>
              </a:lnSpc>
              <a:spcBef>
                <a:spcPts val="1600"/>
              </a:spcBef>
              <a:spcAft>
                <a:spcPts val="0"/>
              </a:spcAft>
              <a:buSzPts val="1800"/>
              <a:buNone/>
            </a:pPr>
            <a:r>
              <a:rPr lang="en"/>
              <a:t>In this activity student will be separated in groups of 2-3, read an article about environmental injustice and make a presentation of the reading. </a:t>
            </a:r>
            <a:endParaRPr/>
          </a:p>
          <a:p>
            <a:pPr indent="0" lvl="0" marL="0" rtl="0" algn="l">
              <a:lnSpc>
                <a:spcPct val="115000"/>
              </a:lnSpc>
              <a:spcBef>
                <a:spcPts val="1600"/>
              </a:spcBef>
              <a:spcAft>
                <a:spcPts val="0"/>
              </a:spcAft>
              <a:buSzPts val="1800"/>
              <a:buNone/>
            </a:pPr>
            <a:r>
              <a:rPr lang="en"/>
              <a:t>See the activity instructions in page 11 of the handout.</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311700" y="311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lang="en" sz="2300" u="sng"/>
              <a:t>History of  Environmental Injustice in California: Redlining Maps</a:t>
            </a:r>
            <a:endParaRPr sz="2300" u="sng"/>
          </a:p>
        </p:txBody>
      </p:sp>
      <p:sp>
        <p:nvSpPr>
          <p:cNvPr id="174" name="Google Shape;174;p21"/>
          <p:cNvSpPr txBox="1"/>
          <p:nvPr>
            <p:ph idx="1" type="body"/>
          </p:nvPr>
        </p:nvSpPr>
        <p:spPr>
          <a:xfrm>
            <a:off x="311700" y="9825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What is redlining? </a:t>
            </a:r>
            <a:r>
              <a:rPr lang="en"/>
              <a:t>Redlining is a practice through which federal and local governments and financing entities systematically denied public and private financial services to Black and other people of color. This set of practices included both race and environmental factors as criteria in assessing the perceived credit-worthiness of neighborhoods and led to many of the environmental disparities we see affecting communities of color across the state today.</a:t>
            </a:r>
            <a:endParaRPr/>
          </a:p>
          <a:p>
            <a:pPr indent="0" lvl="0" marL="0" rtl="0" algn="l">
              <a:lnSpc>
                <a:spcPct val="115000"/>
              </a:lnSpc>
              <a:spcBef>
                <a:spcPts val="1600"/>
              </a:spcBef>
              <a:spcAft>
                <a:spcPts val="1600"/>
              </a:spcAft>
              <a:buSzPts val="1800"/>
              <a:buNone/>
            </a:pPr>
            <a:r>
              <a:t/>
            </a:r>
            <a:endParaRPr/>
          </a:p>
        </p:txBody>
      </p:sp>
      <p:sp>
        <p:nvSpPr>
          <p:cNvPr id="175" name="Google Shape;175;p21"/>
          <p:cNvSpPr txBox="1"/>
          <p:nvPr/>
        </p:nvSpPr>
        <p:spPr>
          <a:xfrm>
            <a:off x="2772300" y="4765350"/>
            <a:ext cx="6371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https://storymaps.arcgis.com/stories/f167b251809c43778a2f9f040f43d2f5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0" y="0"/>
            <a:ext cx="8904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600"/>
              <a:t>Mapping of Inequality: </a:t>
            </a:r>
            <a:r>
              <a:rPr lang="en" sz="2600"/>
              <a:t>F</a:t>
            </a:r>
            <a:r>
              <a:rPr lang="en" sz="2600"/>
              <a:t>rom Albany to San Leandro </a:t>
            </a:r>
            <a:endParaRPr sz="2600"/>
          </a:p>
        </p:txBody>
      </p:sp>
      <p:sp>
        <p:nvSpPr>
          <p:cNvPr id="181" name="Google Shape;181;p22"/>
          <p:cNvSpPr txBox="1"/>
          <p:nvPr>
            <p:ph idx="1" type="body"/>
          </p:nvPr>
        </p:nvSpPr>
        <p:spPr>
          <a:xfrm>
            <a:off x="4721700" y="1083300"/>
            <a:ext cx="4422300" cy="244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T</a:t>
            </a:r>
            <a:r>
              <a:rPr lang="en" sz="1600"/>
              <a:t>he map from 1937 aimed to show that the area was “secure” enough to guarantee a federal loans. Maps were color-coded. Neighborhoods found to be high risk to lenders were outlined in red, and neighborhoods deemed “declining” were outlined in yellow. The “best” and “desirable” neighborhoods were outlined in green and blue, respectively. </a:t>
            </a:r>
            <a:endParaRPr sz="1600"/>
          </a:p>
        </p:txBody>
      </p:sp>
      <p:pic>
        <p:nvPicPr>
          <p:cNvPr id="182" name="Google Shape;182;p22"/>
          <p:cNvPicPr preferRelativeResize="0"/>
          <p:nvPr/>
        </p:nvPicPr>
        <p:blipFill rotWithShape="1">
          <a:blip r:embed="rId3">
            <a:alphaModFix/>
          </a:blip>
          <a:srcRect b="0" l="0" r="0" t="0"/>
          <a:stretch/>
        </p:blipFill>
        <p:spPr>
          <a:xfrm>
            <a:off x="174275" y="782535"/>
            <a:ext cx="4359300" cy="3050425"/>
          </a:xfrm>
          <a:prstGeom prst="rect">
            <a:avLst/>
          </a:prstGeom>
          <a:noFill/>
          <a:ln>
            <a:noFill/>
          </a:ln>
        </p:spPr>
      </p:pic>
      <p:sp>
        <p:nvSpPr>
          <p:cNvPr id="183" name="Google Shape;183;p22"/>
          <p:cNvSpPr txBox="1"/>
          <p:nvPr/>
        </p:nvSpPr>
        <p:spPr>
          <a:xfrm>
            <a:off x="337350" y="4042800"/>
            <a:ext cx="8229600" cy="908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sng" cap="none" strike="noStrike">
                <a:solidFill>
                  <a:schemeClr val="dk1"/>
                </a:solidFill>
                <a:latin typeface="Montserrat"/>
                <a:ea typeface="Montserrat"/>
                <a:cs typeface="Montserrat"/>
                <a:sym typeface="Montserrat"/>
                <a:hlinkClick r:id="rId4">
                  <a:extLst>
                    <a:ext uri="{A12FA001-AC4F-418D-AE19-62706E023703}">
                      <ahyp:hlinkClr val="tx"/>
                    </a:ext>
                  </a:extLst>
                </a:hlinkClick>
              </a:rPr>
              <a:t>The Mapping Inequality Tool</a:t>
            </a:r>
            <a:endParaRPr b="0" i="0" sz="16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dk1"/>
              </a:solidFill>
              <a:latin typeface="Montserrat"/>
              <a:ea typeface="Montserrat"/>
              <a:cs typeface="Montserrat"/>
              <a:sym typeface="Montserrat"/>
            </a:endParaRPr>
          </a:p>
          <a:p>
            <a:pPr indent="-311150" lvl="0" marL="457200" marR="0" rtl="0" algn="l">
              <a:lnSpc>
                <a:spcPct val="100000"/>
              </a:lnSpc>
              <a:spcBef>
                <a:spcPts val="0"/>
              </a:spcBef>
              <a:spcAft>
                <a:spcPts val="0"/>
              </a:spcAft>
              <a:buClr>
                <a:schemeClr val="dk1"/>
              </a:buClr>
              <a:buSzPts val="1300"/>
              <a:buFont typeface="Montserrat"/>
              <a:buChar char="●"/>
            </a:pPr>
            <a:r>
              <a:rPr b="0" i="0" lang="en" sz="1300" u="none" cap="none" strike="noStrike">
                <a:solidFill>
                  <a:srgbClr val="222222"/>
                </a:solidFill>
                <a:latin typeface="Montserrat"/>
                <a:ea typeface="Montserrat"/>
                <a:cs typeface="Montserrat"/>
                <a:sym typeface="Montserrat"/>
              </a:rPr>
              <a:t>Click “map options” and then “graded areas” to make it easier to use.</a:t>
            </a:r>
            <a:endParaRPr b="0" i="0" sz="1300" u="none" cap="none" strike="noStrike">
              <a:solidFill>
                <a:srgbClr val="222222"/>
              </a:solidFill>
              <a:latin typeface="Montserrat"/>
              <a:ea typeface="Montserrat"/>
              <a:cs typeface="Montserrat"/>
              <a:sym typeface="Montserrat"/>
            </a:endParaRPr>
          </a:p>
          <a:p>
            <a:pPr indent="-311150" lvl="0" marL="457200" marR="0" rtl="0" algn="l">
              <a:lnSpc>
                <a:spcPct val="100000"/>
              </a:lnSpc>
              <a:spcBef>
                <a:spcPts val="0"/>
              </a:spcBef>
              <a:spcAft>
                <a:spcPts val="0"/>
              </a:spcAft>
              <a:buClr>
                <a:srgbClr val="222222"/>
              </a:buClr>
              <a:buSzPts val="1300"/>
              <a:buFont typeface="Montserrat"/>
              <a:buChar char="●"/>
            </a:pPr>
            <a:r>
              <a:rPr b="0" i="0" lang="en" sz="1300" u="none" cap="none" strike="noStrike">
                <a:solidFill>
                  <a:srgbClr val="222222"/>
                </a:solidFill>
                <a:latin typeface="Montserrat"/>
                <a:ea typeface="Montserrat"/>
                <a:cs typeface="Montserrat"/>
                <a:sym typeface="Montserrat"/>
              </a:rPr>
              <a:t>Click on an area and then click “show scan” to see the primary document with the 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ctrTitle"/>
          </p:nvPr>
        </p:nvSpPr>
        <p:spPr>
          <a:xfrm>
            <a:off x="311700" y="744575"/>
            <a:ext cx="8520600" cy="1110600"/>
          </a:xfrm>
          <a:prstGeom prst="rect">
            <a:avLst/>
          </a:prstGeom>
          <a:noFill/>
          <a:ln>
            <a:noFill/>
          </a:ln>
        </p:spPr>
        <p:txBody>
          <a:bodyPr anchorCtr="0" anchor="b"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 sz="2700">
                <a:solidFill>
                  <a:srgbClr val="333333"/>
                </a:solidFill>
                <a:highlight>
                  <a:srgbClr val="FFFFFF"/>
                </a:highlight>
              </a:rPr>
              <a:t>Essential Questions</a:t>
            </a:r>
            <a:endParaRPr b="1" sz="2700">
              <a:solidFill>
                <a:srgbClr val="333333"/>
              </a:solidFill>
              <a:highlight>
                <a:srgbClr val="FFFFFF"/>
              </a:highlight>
            </a:endParaRPr>
          </a:p>
          <a:p>
            <a:pPr indent="0" lvl="0" marL="0" rtl="0" algn="ctr">
              <a:lnSpc>
                <a:spcPct val="100000"/>
              </a:lnSpc>
              <a:spcBef>
                <a:spcPts val="400"/>
              </a:spcBef>
              <a:spcAft>
                <a:spcPts val="0"/>
              </a:spcAft>
              <a:buSzPts val="5200"/>
              <a:buNone/>
            </a:pPr>
            <a:r>
              <a:t/>
            </a:r>
            <a:endParaRPr/>
          </a:p>
        </p:txBody>
      </p:sp>
      <p:sp>
        <p:nvSpPr>
          <p:cNvPr id="60" name="Google Shape;60;p2"/>
          <p:cNvSpPr txBox="1"/>
          <p:nvPr>
            <p:ph idx="1" type="subTitle"/>
          </p:nvPr>
        </p:nvSpPr>
        <p:spPr>
          <a:xfrm>
            <a:off x="0" y="1265300"/>
            <a:ext cx="5030400" cy="22791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333333"/>
              </a:buClr>
              <a:buSzPts val="2400"/>
              <a:buChar char="■"/>
            </a:pPr>
            <a:r>
              <a:rPr lang="en" sz="2400">
                <a:solidFill>
                  <a:srgbClr val="333333"/>
                </a:solidFill>
                <a:highlight>
                  <a:srgbClr val="FFFFFF"/>
                </a:highlight>
              </a:rPr>
              <a:t>What is air pollution? </a:t>
            </a:r>
            <a:endParaRPr sz="2400">
              <a:solidFill>
                <a:srgbClr val="333333"/>
              </a:solidFill>
              <a:highlight>
                <a:srgbClr val="FFFFFF"/>
              </a:highlight>
            </a:endParaRPr>
          </a:p>
          <a:p>
            <a:pPr indent="-381000" lvl="0" marL="457200" rtl="0" algn="l">
              <a:lnSpc>
                <a:spcPct val="115000"/>
              </a:lnSpc>
              <a:spcBef>
                <a:spcPts val="0"/>
              </a:spcBef>
              <a:spcAft>
                <a:spcPts val="0"/>
              </a:spcAft>
              <a:buClr>
                <a:srgbClr val="333333"/>
              </a:buClr>
              <a:buSzPts val="2400"/>
              <a:buChar char="■"/>
            </a:pPr>
            <a:r>
              <a:rPr lang="en" sz="2400">
                <a:solidFill>
                  <a:srgbClr val="333333"/>
                </a:solidFill>
                <a:highlight>
                  <a:srgbClr val="FFFFFF"/>
                </a:highlight>
              </a:rPr>
              <a:t>What is environmental justice?</a:t>
            </a:r>
            <a:endParaRPr sz="2400">
              <a:solidFill>
                <a:srgbClr val="333333"/>
              </a:solidFill>
              <a:highlight>
                <a:srgbClr val="FFFFFF"/>
              </a:highlight>
            </a:endParaRPr>
          </a:p>
          <a:p>
            <a:pPr indent="-381000" lvl="0" marL="457200" rtl="0" algn="l">
              <a:lnSpc>
                <a:spcPct val="115000"/>
              </a:lnSpc>
              <a:spcBef>
                <a:spcPts val="0"/>
              </a:spcBef>
              <a:spcAft>
                <a:spcPts val="0"/>
              </a:spcAft>
              <a:buClr>
                <a:srgbClr val="333333"/>
              </a:buClr>
              <a:buSzPts val="2400"/>
              <a:buChar char="■"/>
            </a:pPr>
            <a:r>
              <a:rPr lang="en" sz="2400">
                <a:solidFill>
                  <a:srgbClr val="333333"/>
                </a:solidFill>
                <a:highlight>
                  <a:srgbClr val="FFFFFF"/>
                </a:highlight>
              </a:rPr>
              <a:t>How is pollution related to inequality?</a:t>
            </a:r>
            <a:endParaRPr sz="2400">
              <a:solidFill>
                <a:srgbClr val="333333"/>
              </a:solidFill>
              <a:highlight>
                <a:srgbClr val="FFFFFF"/>
              </a:highlight>
            </a:endParaRPr>
          </a:p>
          <a:p>
            <a:pPr indent="-381000" lvl="0" marL="457200" rtl="0" algn="l">
              <a:lnSpc>
                <a:spcPct val="115000"/>
              </a:lnSpc>
              <a:spcBef>
                <a:spcPts val="0"/>
              </a:spcBef>
              <a:spcAft>
                <a:spcPts val="0"/>
              </a:spcAft>
              <a:buClr>
                <a:srgbClr val="333333"/>
              </a:buClr>
              <a:buSzPts val="2400"/>
              <a:buChar char="■"/>
            </a:pPr>
            <a:r>
              <a:rPr lang="en" sz="2400">
                <a:solidFill>
                  <a:srgbClr val="333333"/>
                </a:solidFill>
                <a:highlight>
                  <a:srgbClr val="FFFFFF"/>
                </a:highlight>
              </a:rPr>
              <a:t>How can maps and graphs help us see where injustice exists?</a:t>
            </a:r>
            <a:endParaRPr sz="2400">
              <a:solidFill>
                <a:srgbClr val="333333"/>
              </a:solidFill>
              <a:highlight>
                <a:srgbClr val="FFFFFF"/>
              </a:highlight>
            </a:endParaRPr>
          </a:p>
          <a:p>
            <a:pPr indent="0" lvl="0" marL="0" rtl="0" algn="ctr">
              <a:lnSpc>
                <a:spcPct val="100000"/>
              </a:lnSpc>
              <a:spcBef>
                <a:spcPts val="1200"/>
              </a:spcBef>
              <a:spcAft>
                <a:spcPts val="0"/>
              </a:spcAft>
              <a:buSzPts val="2800"/>
              <a:buNone/>
            </a:pPr>
            <a:r>
              <a:t/>
            </a:r>
            <a:endParaRPr/>
          </a:p>
        </p:txBody>
      </p:sp>
      <p:pic>
        <p:nvPicPr>
          <p:cNvPr id="61" name="Google Shape;61;p2"/>
          <p:cNvPicPr preferRelativeResize="0"/>
          <p:nvPr/>
        </p:nvPicPr>
        <p:blipFill rotWithShape="1">
          <a:blip r:embed="rId3">
            <a:alphaModFix/>
          </a:blip>
          <a:srcRect b="0" l="0" r="0" t="0"/>
          <a:stretch/>
        </p:blipFill>
        <p:spPr>
          <a:xfrm>
            <a:off x="5030400" y="976850"/>
            <a:ext cx="3995401" cy="2729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53475"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300" u="sng"/>
              <a:t>Exploring Vehicle Pollutants</a:t>
            </a:r>
            <a:endParaRPr/>
          </a:p>
        </p:txBody>
      </p:sp>
      <p:sp>
        <p:nvSpPr>
          <p:cNvPr id="189" name="Google Shape;189;p23"/>
          <p:cNvSpPr txBox="1"/>
          <p:nvPr>
            <p:ph idx="1" type="body"/>
          </p:nvPr>
        </p:nvSpPr>
        <p:spPr>
          <a:xfrm>
            <a:off x="53475" y="689938"/>
            <a:ext cx="9144000" cy="178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200"/>
              <a:t>NO</a:t>
            </a:r>
            <a:r>
              <a:rPr baseline="-25000" lang="en" sz="2200"/>
              <a:t>X</a:t>
            </a:r>
            <a:r>
              <a:rPr lang="en" sz="2200"/>
              <a:t> from vehicles is a harmful pollutant causing air pollution, smog, acid rain, and respiratory issues. It is a potent greenhouse gas, impacting climate change. Emission control measures are crucial for air quality. </a:t>
            </a:r>
            <a:endParaRPr sz="2200"/>
          </a:p>
          <a:p>
            <a:pPr indent="0" lvl="0" marL="0" rtl="0" algn="l">
              <a:lnSpc>
                <a:spcPct val="115000"/>
              </a:lnSpc>
              <a:spcBef>
                <a:spcPts val="1600"/>
              </a:spcBef>
              <a:spcAft>
                <a:spcPts val="0"/>
              </a:spcAft>
              <a:buSzPts val="1800"/>
              <a:buNone/>
            </a:pPr>
            <a:r>
              <a:t/>
            </a:r>
            <a:endParaRPr sz="2200"/>
          </a:p>
          <a:p>
            <a:pPr indent="0" lvl="0" marL="0" rtl="0" algn="l">
              <a:lnSpc>
                <a:spcPct val="115000"/>
              </a:lnSpc>
              <a:spcBef>
                <a:spcPts val="1600"/>
              </a:spcBef>
              <a:spcAft>
                <a:spcPts val="0"/>
              </a:spcAft>
              <a:buSzPts val="1800"/>
              <a:buNone/>
            </a:pPr>
            <a:r>
              <a:t/>
            </a:r>
            <a:endParaRPr b="1" sz="2100">
              <a:solidFill>
                <a:srgbClr val="1F1F1F"/>
              </a:solidFill>
              <a:highlight>
                <a:srgbClr val="FFFFFF"/>
              </a:highlight>
            </a:endParaRPr>
          </a:p>
          <a:p>
            <a:pPr indent="0" lvl="0" marL="0" rtl="0" algn="l">
              <a:lnSpc>
                <a:spcPct val="115000"/>
              </a:lnSpc>
              <a:spcBef>
                <a:spcPts val="1600"/>
              </a:spcBef>
              <a:spcAft>
                <a:spcPts val="1600"/>
              </a:spcAft>
              <a:buSzPts val="1800"/>
              <a:buNone/>
            </a:pPr>
            <a:r>
              <a:t/>
            </a:r>
            <a:endParaRPr/>
          </a:p>
        </p:txBody>
      </p:sp>
      <p:pic>
        <p:nvPicPr>
          <p:cNvPr id="190" name="Google Shape;190;p23"/>
          <p:cNvPicPr preferRelativeResize="0"/>
          <p:nvPr/>
        </p:nvPicPr>
        <p:blipFill rotWithShape="1">
          <a:blip r:embed="rId3">
            <a:alphaModFix/>
          </a:blip>
          <a:srcRect b="0" l="0" r="0" t="0"/>
          <a:stretch/>
        </p:blipFill>
        <p:spPr>
          <a:xfrm>
            <a:off x="3084500" y="2288163"/>
            <a:ext cx="2225501" cy="2609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idx="1" type="body"/>
          </p:nvPr>
        </p:nvSpPr>
        <p:spPr>
          <a:xfrm>
            <a:off x="0" y="863550"/>
            <a:ext cx="8939100" cy="3416400"/>
          </a:xfrm>
          <a:prstGeom prst="rect">
            <a:avLst/>
          </a:prstGeom>
          <a:noFill/>
          <a:ln>
            <a:noFill/>
          </a:ln>
        </p:spPr>
        <p:txBody>
          <a:bodyPr anchorCtr="0" anchor="t" bIns="91425" lIns="91425" spcFirstLastPara="1" rIns="91425" wrap="square" tIns="91425">
            <a:noAutofit/>
          </a:bodyPr>
          <a:lstStyle/>
          <a:p>
            <a:pPr indent="-222250" lvl="0" marL="285750" rtl="0" algn="l">
              <a:lnSpc>
                <a:spcPct val="115000"/>
              </a:lnSpc>
              <a:spcBef>
                <a:spcPts val="0"/>
              </a:spcBef>
              <a:spcAft>
                <a:spcPts val="0"/>
              </a:spcAft>
              <a:buSzPts val="1700"/>
              <a:buAutoNum type="arabicPeriod"/>
            </a:pPr>
            <a:r>
              <a:rPr lang="en" sz="1700">
                <a:solidFill>
                  <a:schemeClr val="dk1"/>
                </a:solidFill>
              </a:rPr>
              <a:t>Download the </a:t>
            </a:r>
            <a:r>
              <a:rPr b="1" lang="en" sz="1700">
                <a:solidFill>
                  <a:schemeClr val="dk1"/>
                </a:solidFill>
              </a:rPr>
              <a:t>file</a:t>
            </a:r>
            <a:r>
              <a:rPr lang="en" sz="1700">
                <a:solidFill>
                  <a:schemeClr val="dk1"/>
                </a:solidFill>
              </a:rPr>
              <a:t> from this </a:t>
            </a:r>
            <a:r>
              <a:rPr lang="en" sz="1700" u="sng">
                <a:solidFill>
                  <a:schemeClr val="hlink"/>
                </a:solidFill>
                <a:hlinkClick r:id="rId3"/>
              </a:rPr>
              <a:t>link</a:t>
            </a:r>
            <a:r>
              <a:rPr lang="en" sz="1700">
                <a:solidFill>
                  <a:schemeClr val="dk1"/>
                </a:solidFill>
              </a:rPr>
              <a:t> and drag it to the </a:t>
            </a:r>
            <a:r>
              <a:rPr b="1" lang="en" sz="1700">
                <a:solidFill>
                  <a:srgbClr val="FF0000"/>
                </a:solidFill>
              </a:rPr>
              <a:t>folder Air quality </a:t>
            </a:r>
            <a:r>
              <a:rPr lang="en" sz="1700">
                <a:solidFill>
                  <a:schemeClr val="dk1"/>
                </a:solidFill>
              </a:rPr>
              <a:t>in the</a:t>
            </a:r>
            <a:r>
              <a:rPr lang="en" sz="1700">
                <a:solidFill>
                  <a:srgbClr val="FF0000"/>
                </a:solidFill>
              </a:rPr>
              <a:t> </a:t>
            </a:r>
            <a:r>
              <a:rPr lang="en" sz="1700"/>
              <a:t>Jupyter Notebook </a:t>
            </a:r>
            <a:r>
              <a:rPr lang="en" sz="1700">
                <a:solidFill>
                  <a:schemeClr val="dk1"/>
                </a:solidFill>
              </a:rPr>
              <a:t>that you created (slide 16). The file is  </a:t>
            </a:r>
            <a:r>
              <a:rPr b="1" lang="en" sz="1700" u="sng">
                <a:solidFill>
                  <a:schemeClr val="accent5"/>
                </a:solidFill>
                <a:highlight>
                  <a:srgbClr val="FFFFFF"/>
                </a:highlight>
                <a:hlinkClick r:id="rId4">
                  <a:extLst>
                    <a:ext uri="{A12FA001-AC4F-418D-AE19-62706E023703}">
                      <ahyp:hlinkClr val="tx"/>
                    </a:ext>
                  </a:extLst>
                </a:hlinkClick>
              </a:rPr>
              <a:t>Highways_and_Pollutants.ipyn</a:t>
            </a:r>
            <a:endParaRPr b="1" sz="1700">
              <a:solidFill>
                <a:srgbClr val="1F1F1F"/>
              </a:solidFill>
              <a:highlight>
                <a:srgbClr val="FFFFFF"/>
              </a:highlight>
            </a:endParaRPr>
          </a:p>
          <a:p>
            <a:pPr indent="-222250" lvl="0" marL="285750" rtl="0" algn="l">
              <a:lnSpc>
                <a:spcPct val="115000"/>
              </a:lnSpc>
              <a:spcBef>
                <a:spcPts val="0"/>
              </a:spcBef>
              <a:spcAft>
                <a:spcPts val="0"/>
              </a:spcAft>
              <a:buClr>
                <a:srgbClr val="1F1F1F"/>
              </a:buClr>
              <a:buSzPts val="1700"/>
              <a:buAutoNum type="arabicPeriod"/>
            </a:pPr>
            <a:r>
              <a:rPr lang="en" sz="1700">
                <a:solidFill>
                  <a:srgbClr val="1F1F1F"/>
                </a:solidFill>
                <a:highlight>
                  <a:srgbClr val="FFFFFF"/>
                </a:highlight>
              </a:rPr>
              <a:t>As you go through the file, answer the following questions:</a:t>
            </a:r>
            <a:endParaRPr sz="1700">
              <a:solidFill>
                <a:srgbClr val="1F1F1F"/>
              </a:solidFill>
              <a:highlight>
                <a:srgbClr val="FFFFFF"/>
              </a:highlight>
            </a:endParaRPr>
          </a:p>
          <a:p>
            <a:pPr indent="-336550" lvl="1" marL="914400" rtl="0" algn="l">
              <a:lnSpc>
                <a:spcPct val="115000"/>
              </a:lnSpc>
              <a:spcBef>
                <a:spcPts val="0"/>
              </a:spcBef>
              <a:spcAft>
                <a:spcPts val="0"/>
              </a:spcAft>
              <a:buClr>
                <a:srgbClr val="1F1F1F"/>
              </a:buClr>
              <a:buSzPts val="1700"/>
              <a:buAutoNum type="alphaLcPeriod"/>
            </a:pPr>
            <a:r>
              <a:rPr lang="en" sz="1700">
                <a:solidFill>
                  <a:srgbClr val="1F1F1F"/>
                </a:solidFill>
                <a:highlight>
                  <a:srgbClr val="FFFFFF"/>
                </a:highlight>
              </a:rPr>
              <a:t>What do you observe in the NO times series graph? How do highways affect NO concentrations?</a:t>
            </a:r>
            <a:endParaRPr sz="1700">
              <a:solidFill>
                <a:srgbClr val="1F1F1F"/>
              </a:solidFill>
              <a:highlight>
                <a:srgbClr val="FFFFFF"/>
              </a:highlight>
            </a:endParaRPr>
          </a:p>
          <a:p>
            <a:pPr indent="-336550" lvl="1" marL="914400" rtl="0" algn="l">
              <a:lnSpc>
                <a:spcPct val="115000"/>
              </a:lnSpc>
              <a:spcBef>
                <a:spcPts val="1600"/>
              </a:spcBef>
              <a:spcAft>
                <a:spcPts val="0"/>
              </a:spcAft>
              <a:buClr>
                <a:srgbClr val="1F1F1F"/>
              </a:buClr>
              <a:buSzPts val="1700"/>
              <a:buAutoNum type="alphaLcPeriod"/>
            </a:pPr>
            <a:r>
              <a:rPr lang="en" sz="1700">
                <a:solidFill>
                  <a:srgbClr val="1F1F1F"/>
                </a:solidFill>
                <a:highlight>
                  <a:srgbClr val="FFFFFF"/>
                </a:highlight>
              </a:rPr>
              <a:t>What observations can be made in the NO</a:t>
            </a:r>
            <a:r>
              <a:rPr baseline="-25000" lang="en" sz="1700">
                <a:solidFill>
                  <a:srgbClr val="1F1F1F"/>
                </a:solidFill>
                <a:highlight>
                  <a:srgbClr val="FFFFFF"/>
                </a:highlight>
              </a:rPr>
              <a:t>2</a:t>
            </a:r>
            <a:r>
              <a:rPr lang="en" sz="1700">
                <a:solidFill>
                  <a:srgbClr val="1F1F1F"/>
                </a:solidFill>
                <a:highlight>
                  <a:srgbClr val="FFFFFF"/>
                </a:highlight>
              </a:rPr>
              <a:t> time series graph? How do highways influence NO</a:t>
            </a:r>
            <a:r>
              <a:rPr baseline="-25000" lang="en" sz="1700">
                <a:solidFill>
                  <a:srgbClr val="1F1F1F"/>
                </a:solidFill>
                <a:highlight>
                  <a:srgbClr val="FFFFFF"/>
                </a:highlight>
              </a:rPr>
              <a:t>2</a:t>
            </a:r>
            <a:r>
              <a:rPr lang="en" sz="1700">
                <a:solidFill>
                  <a:srgbClr val="1F1F1F"/>
                </a:solidFill>
                <a:highlight>
                  <a:srgbClr val="FFFFFF"/>
                </a:highlight>
              </a:rPr>
              <a:t>  concentrations?</a:t>
            </a:r>
            <a:endParaRPr sz="1700">
              <a:solidFill>
                <a:srgbClr val="1F1F1F"/>
              </a:solidFill>
              <a:highlight>
                <a:srgbClr val="FFFFFF"/>
              </a:highlight>
            </a:endParaRPr>
          </a:p>
          <a:p>
            <a:pPr indent="0" lvl="0" marL="0" rtl="0" algn="l">
              <a:lnSpc>
                <a:spcPct val="115000"/>
              </a:lnSpc>
              <a:spcBef>
                <a:spcPts val="0"/>
              </a:spcBef>
              <a:spcAft>
                <a:spcPts val="0"/>
              </a:spcAft>
              <a:buNone/>
            </a:pPr>
            <a:r>
              <a:t/>
            </a:r>
            <a:endParaRPr sz="1700">
              <a:solidFill>
                <a:srgbClr val="1F1F1F"/>
              </a:solidFill>
              <a:highlight>
                <a:srgbClr val="FFFFFF"/>
              </a:highlight>
            </a:endParaRPr>
          </a:p>
          <a:p>
            <a:pPr indent="-336550" lvl="0" marL="457200" rtl="0" algn="l">
              <a:lnSpc>
                <a:spcPct val="115000"/>
              </a:lnSpc>
              <a:spcBef>
                <a:spcPts val="0"/>
              </a:spcBef>
              <a:spcAft>
                <a:spcPts val="0"/>
              </a:spcAft>
              <a:buClr>
                <a:srgbClr val="1F1F1F"/>
              </a:buClr>
              <a:buSzPts val="1700"/>
              <a:buAutoNum type="arabicPeriod"/>
            </a:pPr>
            <a:r>
              <a:rPr lang="en" sz="1700">
                <a:solidFill>
                  <a:srgbClr val="1F1F1F"/>
                </a:solidFill>
                <a:highlight>
                  <a:srgbClr val="FFFFFF"/>
                </a:highlight>
              </a:rPr>
              <a:t>Comparing BEACO</a:t>
            </a:r>
            <a:r>
              <a:rPr baseline="-25000" lang="en" sz="1700">
                <a:solidFill>
                  <a:srgbClr val="1F1F1F"/>
                </a:solidFill>
                <a:highlight>
                  <a:srgbClr val="FFFFFF"/>
                </a:highlight>
              </a:rPr>
              <a:t>2</a:t>
            </a:r>
            <a:r>
              <a:rPr lang="en" sz="1700">
                <a:solidFill>
                  <a:srgbClr val="1F1F1F"/>
                </a:solidFill>
                <a:highlight>
                  <a:srgbClr val="FFFFFF"/>
                </a:highlight>
              </a:rPr>
              <a:t>N data near/far from highways to the redlining map from Albany and San Leandro. Do you think that environmental injustice continues to perpetuate? Write a paragraph explaining your answer.</a:t>
            </a:r>
            <a:endParaRPr sz="1700">
              <a:solidFill>
                <a:srgbClr val="1F1F1F"/>
              </a:solidFill>
              <a:highlight>
                <a:srgbClr val="FFFFFF"/>
              </a:highlight>
            </a:endParaRPr>
          </a:p>
          <a:p>
            <a:pPr indent="0" lvl="0" marL="457200" rtl="0" algn="l">
              <a:lnSpc>
                <a:spcPct val="115000"/>
              </a:lnSpc>
              <a:spcBef>
                <a:spcPts val="1600"/>
              </a:spcBef>
              <a:spcAft>
                <a:spcPts val="0"/>
              </a:spcAft>
              <a:buSzPts val="1800"/>
              <a:buNone/>
            </a:pPr>
            <a:r>
              <a:t/>
            </a:r>
            <a:endParaRPr sz="1700">
              <a:solidFill>
                <a:srgbClr val="1F1F1F"/>
              </a:solidFill>
              <a:highlight>
                <a:srgbClr val="FFFFFF"/>
              </a:highlight>
            </a:endParaRPr>
          </a:p>
          <a:p>
            <a:pPr indent="0" lvl="0" marL="914400" rtl="0" algn="l">
              <a:lnSpc>
                <a:spcPct val="115000"/>
              </a:lnSpc>
              <a:spcBef>
                <a:spcPts val="1600"/>
              </a:spcBef>
              <a:spcAft>
                <a:spcPts val="0"/>
              </a:spcAft>
              <a:buSzPts val="1800"/>
              <a:buNone/>
            </a:pPr>
            <a:r>
              <a:t/>
            </a:r>
            <a:endParaRPr sz="1700">
              <a:solidFill>
                <a:srgbClr val="1F1F1F"/>
              </a:solidFill>
              <a:highlight>
                <a:srgbClr val="FFFFFF"/>
              </a:highlight>
            </a:endParaRPr>
          </a:p>
          <a:p>
            <a:pPr indent="0" lvl="0" marL="0" rtl="0" algn="l">
              <a:lnSpc>
                <a:spcPct val="115000"/>
              </a:lnSpc>
              <a:spcBef>
                <a:spcPts val="1600"/>
              </a:spcBef>
              <a:spcAft>
                <a:spcPts val="1600"/>
              </a:spcAft>
              <a:buSzPts val="1800"/>
              <a:buNone/>
            </a:pPr>
            <a:r>
              <a:t/>
            </a:r>
            <a:endParaRPr sz="1700"/>
          </a:p>
        </p:txBody>
      </p:sp>
      <p:sp>
        <p:nvSpPr>
          <p:cNvPr id="196" name="Google Shape;196;p24"/>
          <p:cNvSpPr txBox="1"/>
          <p:nvPr/>
        </p:nvSpPr>
        <p:spPr>
          <a:xfrm>
            <a:off x="37950" y="0"/>
            <a:ext cx="9068100" cy="81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600"/>
              </a:spcAft>
              <a:buClr>
                <a:schemeClr val="dk1"/>
              </a:buClr>
              <a:buSzPts val="1100"/>
              <a:buFont typeface="Arial"/>
              <a:buNone/>
            </a:pPr>
            <a:r>
              <a:rPr b="0" i="0" lang="en" sz="1900" u="none" cap="none" strike="noStrike">
                <a:solidFill>
                  <a:schemeClr val="dk2"/>
                </a:solidFill>
                <a:latin typeface="Arial"/>
                <a:ea typeface="Arial"/>
                <a:cs typeface="Arial"/>
                <a:sym typeface="Arial"/>
              </a:rPr>
              <a:t>Using Jupyter notebook, we will visualize the NO</a:t>
            </a:r>
            <a:r>
              <a:rPr b="0" baseline="-25000" i="0" lang="en" sz="1900" u="none" cap="none" strike="noStrike">
                <a:solidFill>
                  <a:schemeClr val="dk2"/>
                </a:solidFill>
                <a:latin typeface="Arial"/>
                <a:ea typeface="Arial"/>
                <a:cs typeface="Arial"/>
                <a:sym typeface="Arial"/>
              </a:rPr>
              <a:t>X</a:t>
            </a:r>
            <a:r>
              <a:rPr b="0" i="0" lang="en" sz="1900" u="none" cap="none" strike="noStrike">
                <a:solidFill>
                  <a:schemeClr val="dk2"/>
                </a:solidFill>
                <a:latin typeface="Arial"/>
                <a:ea typeface="Arial"/>
                <a:cs typeface="Arial"/>
                <a:sym typeface="Arial"/>
              </a:rPr>
              <a:t> data from BEACO</a:t>
            </a:r>
            <a:r>
              <a:rPr b="0" baseline="-25000" i="0" lang="en" sz="1900" u="none" cap="none" strike="noStrike">
                <a:solidFill>
                  <a:schemeClr val="dk2"/>
                </a:solidFill>
                <a:latin typeface="Arial"/>
                <a:ea typeface="Arial"/>
                <a:cs typeface="Arial"/>
                <a:sym typeface="Arial"/>
              </a:rPr>
              <a:t>2</a:t>
            </a:r>
            <a:r>
              <a:rPr b="0" i="0" lang="en" sz="1900" u="none" cap="none" strike="noStrike">
                <a:solidFill>
                  <a:schemeClr val="dk2"/>
                </a:solidFill>
                <a:latin typeface="Arial"/>
                <a:ea typeface="Arial"/>
                <a:cs typeface="Arial"/>
                <a:sym typeface="Arial"/>
              </a:rPr>
              <a:t>N to analyze and identify any trends present.</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36975" y="678625"/>
            <a:ext cx="9186600" cy="4222500"/>
          </a:xfrm>
          <a:prstGeom prst="rect">
            <a:avLst/>
          </a:prstGeom>
          <a:noFill/>
          <a:ln>
            <a:noFill/>
          </a:ln>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SzPts val="1500"/>
              <a:buAutoNum type="arabicPeriod"/>
            </a:pPr>
            <a:r>
              <a:rPr lang="en" sz="1500"/>
              <a:t>Engaging</a:t>
            </a:r>
            <a:endParaRPr sz="1500"/>
          </a:p>
          <a:p>
            <a:pPr indent="-323850" lvl="0" marL="457200" rtl="0" algn="l">
              <a:lnSpc>
                <a:spcPct val="100000"/>
              </a:lnSpc>
              <a:spcBef>
                <a:spcPts val="0"/>
              </a:spcBef>
              <a:spcAft>
                <a:spcPts val="0"/>
              </a:spcAft>
              <a:buSzPts val="1500"/>
              <a:buAutoNum type="arabicPeriod"/>
            </a:pPr>
            <a:r>
              <a:rPr lang="en" sz="1500"/>
              <a:t>Introduction to air pollution</a:t>
            </a:r>
            <a:endParaRPr sz="1500"/>
          </a:p>
          <a:p>
            <a:pPr indent="-342900" lvl="1" marL="914400" rtl="0" algn="l">
              <a:lnSpc>
                <a:spcPct val="100000"/>
              </a:lnSpc>
              <a:spcBef>
                <a:spcPts val="0"/>
              </a:spcBef>
              <a:spcAft>
                <a:spcPts val="0"/>
              </a:spcAft>
              <a:buSzPts val="1800"/>
              <a:buAutoNum type="alphaLcPeriod"/>
            </a:pPr>
            <a:r>
              <a:rPr lang="en" sz="1500">
                <a:solidFill>
                  <a:srgbClr val="121212"/>
                </a:solidFill>
                <a:highlight>
                  <a:srgbClr val="FFFFFF"/>
                </a:highlight>
              </a:rPr>
              <a:t>What is air pollution? </a:t>
            </a:r>
            <a:endParaRPr sz="1500">
              <a:solidFill>
                <a:srgbClr val="121212"/>
              </a:solidFill>
              <a:highlight>
                <a:srgbClr val="FFFFFF"/>
              </a:highlight>
            </a:endParaRPr>
          </a:p>
          <a:p>
            <a:pPr indent="-323850" lvl="1" marL="914400" rtl="0" algn="l">
              <a:lnSpc>
                <a:spcPct val="100000"/>
              </a:lnSpc>
              <a:spcBef>
                <a:spcPts val="0"/>
              </a:spcBef>
              <a:spcAft>
                <a:spcPts val="0"/>
              </a:spcAft>
              <a:buClr>
                <a:srgbClr val="121212"/>
              </a:buClr>
              <a:buSzPts val="1500"/>
              <a:buAutoNum type="alphaLcPeriod"/>
            </a:pPr>
            <a:r>
              <a:rPr lang="en" sz="1500">
                <a:solidFill>
                  <a:srgbClr val="121212"/>
                </a:solidFill>
                <a:highlight>
                  <a:srgbClr val="FFFFFF"/>
                </a:highlight>
              </a:rPr>
              <a:t>Types of air pollution</a:t>
            </a:r>
            <a:endParaRPr sz="1500">
              <a:solidFill>
                <a:srgbClr val="121212"/>
              </a:solidFill>
              <a:highlight>
                <a:srgbClr val="FFFFFF"/>
              </a:highlight>
            </a:endParaRPr>
          </a:p>
          <a:p>
            <a:pPr indent="-323850" lvl="0" marL="457200" rtl="0" algn="l">
              <a:lnSpc>
                <a:spcPct val="100000"/>
              </a:lnSpc>
              <a:spcBef>
                <a:spcPts val="0"/>
              </a:spcBef>
              <a:spcAft>
                <a:spcPts val="0"/>
              </a:spcAft>
              <a:buSzPts val="1500"/>
              <a:buAutoNum type="arabicPeriod"/>
            </a:pPr>
            <a:r>
              <a:rPr lang="en" sz="1500">
                <a:solidFill>
                  <a:srgbClr val="121212"/>
                </a:solidFill>
              </a:rPr>
              <a:t>Air Quality and Climate Change</a:t>
            </a:r>
            <a:endParaRPr sz="1500"/>
          </a:p>
          <a:p>
            <a:pPr indent="-323850" lvl="0" marL="457200" rtl="0" algn="l">
              <a:lnSpc>
                <a:spcPct val="100000"/>
              </a:lnSpc>
              <a:spcBef>
                <a:spcPts val="0"/>
              </a:spcBef>
              <a:spcAft>
                <a:spcPts val="0"/>
              </a:spcAft>
              <a:buSzPts val="1500"/>
              <a:buAutoNum type="arabicPeriod"/>
            </a:pPr>
            <a:r>
              <a:rPr lang="en" sz="1500"/>
              <a:t>How does air quality affect our community?</a:t>
            </a:r>
            <a:endParaRPr sz="1500"/>
          </a:p>
          <a:p>
            <a:pPr indent="-323850" lvl="1" marL="914400" rtl="0" algn="l">
              <a:lnSpc>
                <a:spcPct val="100000"/>
              </a:lnSpc>
              <a:spcBef>
                <a:spcPts val="0"/>
              </a:spcBef>
              <a:spcAft>
                <a:spcPts val="0"/>
              </a:spcAft>
              <a:buSzPts val="1500"/>
              <a:buAutoNum type="alphaLcPeriod"/>
            </a:pPr>
            <a:r>
              <a:rPr lang="en" sz="1500"/>
              <a:t>How do vehicle emissions affect health?</a:t>
            </a:r>
            <a:endParaRPr sz="1500"/>
          </a:p>
          <a:p>
            <a:pPr indent="-323850" lvl="1" marL="914400" rtl="0" algn="l">
              <a:lnSpc>
                <a:spcPct val="100000"/>
              </a:lnSpc>
              <a:spcBef>
                <a:spcPts val="0"/>
              </a:spcBef>
              <a:spcAft>
                <a:spcPts val="0"/>
              </a:spcAft>
              <a:buSzPts val="1500"/>
              <a:buAutoNum type="alphaLcPeriod"/>
            </a:pPr>
            <a:r>
              <a:rPr lang="en" sz="1500"/>
              <a:t>Analyzing urban air quality: Introduction of BEACO</a:t>
            </a:r>
            <a:r>
              <a:rPr baseline="-25000" lang="en" sz="1500"/>
              <a:t>2</a:t>
            </a:r>
            <a:r>
              <a:rPr lang="en" sz="1500"/>
              <a:t>N </a:t>
            </a:r>
            <a:r>
              <a:rPr b="1" lang="en" sz="1500">
                <a:highlight>
                  <a:schemeClr val="lt1"/>
                </a:highlight>
              </a:rPr>
              <a:t> </a:t>
            </a:r>
            <a:r>
              <a:rPr lang="en" sz="1500"/>
              <a:t>sensors</a:t>
            </a:r>
            <a:endParaRPr sz="1500"/>
          </a:p>
          <a:p>
            <a:pPr indent="-323850" lvl="1" marL="914400" rtl="0" algn="l">
              <a:lnSpc>
                <a:spcPct val="100000"/>
              </a:lnSpc>
              <a:spcBef>
                <a:spcPts val="0"/>
              </a:spcBef>
              <a:spcAft>
                <a:spcPts val="0"/>
              </a:spcAft>
              <a:buSzPts val="1500"/>
              <a:buAutoNum type="alphaLcPeriod"/>
            </a:pPr>
            <a:r>
              <a:rPr lang="en" sz="1500"/>
              <a:t>Showcase of BEACO</a:t>
            </a:r>
            <a:r>
              <a:rPr baseline="-25000" lang="en" sz="1500"/>
              <a:t>2</a:t>
            </a:r>
            <a:r>
              <a:rPr lang="en" sz="1500"/>
              <a:t>N sensors: </a:t>
            </a:r>
            <a:endParaRPr sz="1500"/>
          </a:p>
          <a:p>
            <a:pPr indent="-323850" lvl="1" marL="914400" rtl="0" algn="l">
              <a:lnSpc>
                <a:spcPct val="100000"/>
              </a:lnSpc>
              <a:spcBef>
                <a:spcPts val="0"/>
              </a:spcBef>
              <a:spcAft>
                <a:spcPts val="0"/>
              </a:spcAft>
              <a:buSzPts val="1500"/>
              <a:buAutoNum type="alphaLcPeriod"/>
            </a:pPr>
            <a:r>
              <a:rPr lang="en" sz="1500"/>
              <a:t>How did the Covid-19 shutdown impact the Bay Area air quality?</a:t>
            </a:r>
            <a:endParaRPr sz="1500"/>
          </a:p>
          <a:p>
            <a:pPr indent="-323850" lvl="2" marL="1371600" rtl="0" algn="l">
              <a:lnSpc>
                <a:spcPct val="100000"/>
              </a:lnSpc>
              <a:spcBef>
                <a:spcPts val="0"/>
              </a:spcBef>
              <a:spcAft>
                <a:spcPts val="0"/>
              </a:spcAft>
              <a:buSzPts val="1500"/>
              <a:buAutoNum type="romanLcPeriod"/>
            </a:pPr>
            <a:r>
              <a:rPr lang="en" sz="1500"/>
              <a:t>How can we analyze BEACO</a:t>
            </a:r>
            <a:r>
              <a:rPr baseline="-25000" lang="en" sz="1500"/>
              <a:t>2</a:t>
            </a:r>
            <a:r>
              <a:rPr lang="en" sz="1500"/>
              <a:t>N data? </a:t>
            </a:r>
            <a:endParaRPr sz="1500"/>
          </a:p>
          <a:p>
            <a:pPr indent="-323850" lvl="0" marL="457200" rtl="0" algn="l">
              <a:lnSpc>
                <a:spcPct val="100000"/>
              </a:lnSpc>
              <a:spcBef>
                <a:spcPts val="0"/>
              </a:spcBef>
              <a:spcAft>
                <a:spcPts val="0"/>
              </a:spcAft>
              <a:buSzPts val="1500"/>
              <a:buAutoNum type="arabicPeriod"/>
            </a:pPr>
            <a:r>
              <a:rPr lang="en" sz="1500"/>
              <a:t>Environmental Justice</a:t>
            </a:r>
            <a:endParaRPr sz="1500"/>
          </a:p>
          <a:p>
            <a:pPr indent="-323850" lvl="1" marL="914400" rtl="0" algn="l">
              <a:lnSpc>
                <a:spcPct val="100000"/>
              </a:lnSpc>
              <a:spcBef>
                <a:spcPts val="0"/>
              </a:spcBef>
              <a:spcAft>
                <a:spcPts val="0"/>
              </a:spcAft>
              <a:buSzPts val="1500"/>
              <a:buAutoNum type="alphaLcPeriod"/>
            </a:pPr>
            <a:r>
              <a:rPr lang="en" sz="1500"/>
              <a:t>Inquire Activity: What does environmental justice mean?</a:t>
            </a:r>
            <a:endParaRPr sz="1500"/>
          </a:p>
          <a:p>
            <a:pPr indent="-323850" lvl="1" marL="914400" rtl="0" algn="l">
              <a:lnSpc>
                <a:spcPct val="100000"/>
              </a:lnSpc>
              <a:spcBef>
                <a:spcPts val="0"/>
              </a:spcBef>
              <a:spcAft>
                <a:spcPts val="0"/>
              </a:spcAft>
              <a:buSzPts val="1500"/>
              <a:buAutoNum type="alphaLcPeriod"/>
            </a:pPr>
            <a:r>
              <a:rPr lang="en" sz="1500"/>
              <a:t>Reading activity and presentation</a:t>
            </a:r>
            <a:endParaRPr sz="1500"/>
          </a:p>
          <a:p>
            <a:pPr indent="-323850" lvl="1" marL="914400" rtl="0" algn="l">
              <a:lnSpc>
                <a:spcPct val="100000"/>
              </a:lnSpc>
              <a:spcBef>
                <a:spcPts val="0"/>
              </a:spcBef>
              <a:spcAft>
                <a:spcPts val="0"/>
              </a:spcAft>
              <a:buSzPts val="1500"/>
              <a:buAutoNum type="alphaLcPeriod"/>
            </a:pPr>
            <a:r>
              <a:rPr lang="en" sz="1500"/>
              <a:t>The history of  environmental injustice in California: Redlining maps</a:t>
            </a:r>
            <a:endParaRPr sz="1500"/>
          </a:p>
          <a:p>
            <a:pPr indent="-323850" lvl="1" marL="914400" rtl="0" algn="l">
              <a:lnSpc>
                <a:spcPct val="100000"/>
              </a:lnSpc>
              <a:spcBef>
                <a:spcPts val="0"/>
              </a:spcBef>
              <a:spcAft>
                <a:spcPts val="0"/>
              </a:spcAft>
              <a:buSzPts val="1500"/>
              <a:buAutoNum type="alphaLcPeriod"/>
            </a:pPr>
            <a:r>
              <a:rPr lang="en" sz="1500"/>
              <a:t>The presence of environmental injustice in California: Exploring vehicle pollution</a:t>
            </a:r>
            <a:endParaRPr sz="1500"/>
          </a:p>
          <a:p>
            <a:pPr indent="0" lvl="0" marL="914400" rtl="0" algn="l">
              <a:lnSpc>
                <a:spcPct val="100000"/>
              </a:lnSpc>
              <a:spcBef>
                <a:spcPts val="0"/>
              </a:spcBef>
              <a:spcAft>
                <a:spcPts val="0"/>
              </a:spcAft>
              <a:buSzPts val="4800"/>
              <a:buNone/>
            </a:pPr>
            <a:r>
              <a:t/>
            </a:r>
            <a:endParaRPr sz="1500"/>
          </a:p>
        </p:txBody>
      </p:sp>
      <p:sp>
        <p:nvSpPr>
          <p:cNvPr id="67" name="Google Shape;67;p3"/>
          <p:cNvSpPr txBox="1"/>
          <p:nvPr/>
        </p:nvSpPr>
        <p:spPr>
          <a:xfrm>
            <a:off x="58275" y="0"/>
            <a:ext cx="9144000" cy="5727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300">
                <a:solidFill>
                  <a:srgbClr val="FF0000"/>
                </a:solidFill>
              </a:rPr>
              <a:t>Lesson Outline</a:t>
            </a:r>
            <a:endParaRPr b="1" sz="340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4"/>
          <p:cNvSpPr txBox="1"/>
          <p:nvPr>
            <p:ph type="title"/>
          </p:nvPr>
        </p:nvSpPr>
        <p:spPr>
          <a:xfrm>
            <a:off x="144325" y="-84650"/>
            <a:ext cx="9144000" cy="572700"/>
          </a:xfrm>
          <a:prstGeom prst="rect">
            <a:avLst/>
          </a:prstGeom>
          <a:noFill/>
          <a:ln>
            <a:noFill/>
          </a:ln>
        </p:spPr>
        <p:txBody>
          <a:bodyPr anchorCtr="0" anchor="t" bIns="91425" lIns="91425" spcFirstLastPara="1" rIns="91425" wrap="square" tIns="91425">
            <a:noAutofit/>
          </a:bodyPr>
          <a:lstStyle/>
          <a:p>
            <a:pPr indent="-444500" lvl="0" marL="457200" rtl="0" algn="ctr">
              <a:lnSpc>
                <a:spcPct val="100000"/>
              </a:lnSpc>
              <a:spcBef>
                <a:spcPts val="0"/>
              </a:spcBef>
              <a:spcAft>
                <a:spcPts val="0"/>
              </a:spcAft>
              <a:buClr>
                <a:srgbClr val="FF0000"/>
              </a:buClr>
              <a:buSzPts val="3400"/>
              <a:buAutoNum type="arabicPeriod"/>
            </a:pPr>
            <a:r>
              <a:rPr b="1" lang="en" sz="3400">
                <a:solidFill>
                  <a:srgbClr val="FF0000"/>
                </a:solidFill>
              </a:rPr>
              <a:t>Engaging</a:t>
            </a:r>
            <a:endParaRPr b="1" sz="3400">
              <a:solidFill>
                <a:srgbClr val="FF0000"/>
              </a:solidFill>
            </a:endParaRPr>
          </a:p>
          <a:p>
            <a:pPr indent="0" lvl="0" marL="0" rtl="0" algn="l">
              <a:lnSpc>
                <a:spcPct val="100000"/>
              </a:lnSpc>
              <a:spcBef>
                <a:spcPts val="0"/>
              </a:spcBef>
              <a:spcAft>
                <a:spcPts val="0"/>
              </a:spcAft>
              <a:buSzPts val="2800"/>
              <a:buNone/>
            </a:pPr>
            <a:r>
              <a:t/>
            </a:r>
            <a:endParaRPr b="1" sz="3400">
              <a:solidFill>
                <a:srgbClr val="FF0000"/>
              </a:solidFill>
            </a:endParaRPr>
          </a:p>
        </p:txBody>
      </p:sp>
      <p:pic>
        <p:nvPicPr>
          <p:cNvPr id="73" name="Google Shape;73;p4"/>
          <p:cNvPicPr preferRelativeResize="0"/>
          <p:nvPr/>
        </p:nvPicPr>
        <p:blipFill rotWithShape="1">
          <a:blip r:embed="rId3">
            <a:alphaModFix/>
          </a:blip>
          <a:srcRect b="0" l="0" r="0" t="0"/>
          <a:stretch/>
        </p:blipFill>
        <p:spPr>
          <a:xfrm>
            <a:off x="584875" y="1121975"/>
            <a:ext cx="3336626" cy="2239650"/>
          </a:xfrm>
          <a:prstGeom prst="rect">
            <a:avLst/>
          </a:prstGeom>
          <a:noFill/>
          <a:ln>
            <a:noFill/>
          </a:ln>
        </p:spPr>
      </p:pic>
      <p:pic>
        <p:nvPicPr>
          <p:cNvPr id="74" name="Google Shape;74;p4"/>
          <p:cNvPicPr preferRelativeResize="0"/>
          <p:nvPr/>
        </p:nvPicPr>
        <p:blipFill rotWithShape="1">
          <a:blip r:embed="rId4">
            <a:alphaModFix/>
          </a:blip>
          <a:srcRect b="0" l="0" r="0" t="0"/>
          <a:stretch/>
        </p:blipFill>
        <p:spPr>
          <a:xfrm>
            <a:off x="5179250" y="971650"/>
            <a:ext cx="2474900" cy="2389974"/>
          </a:xfrm>
          <a:prstGeom prst="rect">
            <a:avLst/>
          </a:prstGeom>
          <a:noFill/>
          <a:ln>
            <a:noFill/>
          </a:ln>
        </p:spPr>
      </p:pic>
      <p:pic>
        <p:nvPicPr>
          <p:cNvPr id="75" name="Google Shape;75;p4"/>
          <p:cNvPicPr preferRelativeResize="0"/>
          <p:nvPr/>
        </p:nvPicPr>
        <p:blipFill rotWithShape="1">
          <a:blip r:embed="rId5">
            <a:alphaModFix/>
          </a:blip>
          <a:srcRect b="0" l="0" r="0" t="0"/>
          <a:stretch/>
        </p:blipFill>
        <p:spPr>
          <a:xfrm>
            <a:off x="762150" y="3361625"/>
            <a:ext cx="2982072" cy="1671976"/>
          </a:xfrm>
          <a:prstGeom prst="rect">
            <a:avLst/>
          </a:prstGeom>
          <a:noFill/>
          <a:ln>
            <a:noFill/>
          </a:ln>
        </p:spPr>
      </p:pic>
      <p:pic>
        <p:nvPicPr>
          <p:cNvPr id="76" name="Google Shape;76;p4"/>
          <p:cNvPicPr preferRelativeResize="0"/>
          <p:nvPr/>
        </p:nvPicPr>
        <p:blipFill rotWithShape="1">
          <a:blip r:embed="rId6">
            <a:alphaModFix/>
          </a:blip>
          <a:srcRect b="0" l="0" r="0" t="0"/>
          <a:stretch/>
        </p:blipFill>
        <p:spPr>
          <a:xfrm>
            <a:off x="4926113" y="3433200"/>
            <a:ext cx="2981161" cy="1671974"/>
          </a:xfrm>
          <a:prstGeom prst="rect">
            <a:avLst/>
          </a:prstGeom>
          <a:noFill/>
          <a:ln>
            <a:noFill/>
          </a:ln>
        </p:spPr>
      </p:pic>
      <p:sp>
        <p:nvSpPr>
          <p:cNvPr id="77" name="Google Shape;77;p4"/>
          <p:cNvSpPr txBox="1"/>
          <p:nvPr/>
        </p:nvSpPr>
        <p:spPr>
          <a:xfrm>
            <a:off x="105850" y="488050"/>
            <a:ext cx="89682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In your </a:t>
            </a:r>
            <a:r>
              <a:rPr lang="en" sz="1900"/>
              <a:t>handout</a:t>
            </a:r>
            <a:r>
              <a:rPr b="0" i="0" lang="en" sz="1900" u="none" cap="none" strike="noStrike">
                <a:solidFill>
                  <a:srgbClr val="000000"/>
                </a:solidFill>
                <a:latin typeface="Arial"/>
                <a:ea typeface="Arial"/>
                <a:cs typeface="Arial"/>
                <a:sym typeface="Arial"/>
              </a:rPr>
              <a:t>, write a sentence </a:t>
            </a:r>
            <a:r>
              <a:rPr lang="en" sz="1900"/>
              <a:t>expressing how each image makes you feel.</a:t>
            </a:r>
            <a:endParaRPr b="0" i="0" sz="1900" u="none" cap="none" strike="noStrike">
              <a:solidFill>
                <a:srgbClr val="000000"/>
              </a:solidFill>
              <a:latin typeface="Arial"/>
              <a:ea typeface="Arial"/>
              <a:cs typeface="Arial"/>
              <a:sym typeface="Arial"/>
            </a:endParaRPr>
          </a:p>
        </p:txBody>
      </p:sp>
      <p:sp>
        <p:nvSpPr>
          <p:cNvPr id="78" name="Google Shape;78;p4"/>
          <p:cNvSpPr txBox="1"/>
          <p:nvPr/>
        </p:nvSpPr>
        <p:spPr>
          <a:xfrm>
            <a:off x="3921500" y="1872125"/>
            <a:ext cx="85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1</a:t>
            </a:r>
            <a:endParaRPr b="0" i="0" sz="1400" u="none" cap="none" strike="noStrike">
              <a:solidFill>
                <a:srgbClr val="000000"/>
              </a:solidFill>
              <a:latin typeface="Arial"/>
              <a:ea typeface="Arial"/>
              <a:cs typeface="Arial"/>
              <a:sym typeface="Arial"/>
            </a:endParaRPr>
          </a:p>
        </p:txBody>
      </p:sp>
      <p:sp>
        <p:nvSpPr>
          <p:cNvPr id="79" name="Google Shape;79;p4"/>
          <p:cNvSpPr txBox="1"/>
          <p:nvPr/>
        </p:nvSpPr>
        <p:spPr>
          <a:xfrm>
            <a:off x="7703625" y="1872125"/>
            <a:ext cx="85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2</a:t>
            </a:r>
            <a:endParaRPr b="0" i="0" sz="1400" u="none" cap="none" strike="noStrike">
              <a:solidFill>
                <a:srgbClr val="000000"/>
              </a:solidFill>
              <a:latin typeface="Arial"/>
              <a:ea typeface="Arial"/>
              <a:cs typeface="Arial"/>
              <a:sym typeface="Arial"/>
            </a:endParaRPr>
          </a:p>
        </p:txBody>
      </p:sp>
      <p:sp>
        <p:nvSpPr>
          <p:cNvPr id="80" name="Google Shape;80;p4"/>
          <p:cNvSpPr txBox="1"/>
          <p:nvPr/>
        </p:nvSpPr>
        <p:spPr>
          <a:xfrm>
            <a:off x="3744225" y="3908100"/>
            <a:ext cx="85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3</a:t>
            </a:r>
            <a:endParaRPr b="0" i="0" sz="1400" u="none" cap="none" strike="noStrike">
              <a:solidFill>
                <a:srgbClr val="000000"/>
              </a:solidFill>
              <a:latin typeface="Arial"/>
              <a:ea typeface="Arial"/>
              <a:cs typeface="Arial"/>
              <a:sym typeface="Arial"/>
            </a:endParaRPr>
          </a:p>
        </p:txBody>
      </p:sp>
      <p:sp>
        <p:nvSpPr>
          <p:cNvPr id="81" name="Google Shape;81;p4"/>
          <p:cNvSpPr txBox="1"/>
          <p:nvPr/>
        </p:nvSpPr>
        <p:spPr>
          <a:xfrm>
            <a:off x="7968350" y="3908100"/>
            <a:ext cx="85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title"/>
          </p:nvPr>
        </p:nvSpPr>
        <p:spPr>
          <a:xfrm>
            <a:off x="311700" y="445025"/>
            <a:ext cx="8520600" cy="131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5000">
                <a:solidFill>
                  <a:srgbClr val="0000FF"/>
                </a:solidFill>
                <a:latin typeface="Comfortaa"/>
                <a:ea typeface="Comfortaa"/>
                <a:cs typeface="Comfortaa"/>
                <a:sym typeface="Comfortaa"/>
              </a:rPr>
              <a:t>AIR QUALITY</a:t>
            </a:r>
            <a:endParaRPr b="1" sz="5000">
              <a:solidFill>
                <a:srgbClr val="0000FF"/>
              </a:solidFill>
              <a:latin typeface="Comfortaa"/>
              <a:ea typeface="Comfortaa"/>
              <a:cs typeface="Comfortaa"/>
              <a:sym typeface="Comfortaa"/>
            </a:endParaRPr>
          </a:p>
        </p:txBody>
      </p:sp>
      <p:sp>
        <p:nvSpPr>
          <p:cNvPr id="87" name="Google Shape;87;p5"/>
          <p:cNvSpPr txBox="1"/>
          <p:nvPr>
            <p:ph idx="1" type="body"/>
          </p:nvPr>
        </p:nvSpPr>
        <p:spPr>
          <a:xfrm>
            <a:off x="311700" y="1409475"/>
            <a:ext cx="8520600" cy="376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Let’s think about air quality!</a:t>
            </a:r>
            <a:endParaRPr/>
          </a:p>
          <a:p>
            <a:pPr indent="0" lvl="0" marL="0" rtl="0" algn="l">
              <a:lnSpc>
                <a:spcPct val="115000"/>
              </a:lnSpc>
              <a:spcBef>
                <a:spcPts val="1600"/>
              </a:spcBef>
              <a:spcAft>
                <a:spcPts val="0"/>
              </a:spcAft>
              <a:buSzPts val="1800"/>
              <a:buNone/>
            </a:pPr>
            <a:r>
              <a:rPr lang="en"/>
              <a:t>a) Do you think the quality of the air in this area is good or bad?</a:t>
            </a:r>
            <a:endParaRPr/>
          </a:p>
          <a:p>
            <a:pPr indent="0" lvl="0" marL="0" rtl="0" algn="l">
              <a:lnSpc>
                <a:spcPct val="115000"/>
              </a:lnSpc>
              <a:spcBef>
                <a:spcPts val="1600"/>
              </a:spcBef>
              <a:spcAft>
                <a:spcPts val="0"/>
              </a:spcAft>
              <a:buSzPts val="1800"/>
              <a:buNone/>
            </a:pPr>
            <a:r>
              <a:rPr lang="en"/>
              <a:t>b) How do you know? What evidence is there of air pollution? </a:t>
            </a:r>
            <a:endParaRPr/>
          </a:p>
          <a:p>
            <a:pPr indent="0" lvl="0" marL="0" rtl="0" algn="l">
              <a:lnSpc>
                <a:spcPct val="115000"/>
              </a:lnSpc>
              <a:spcBef>
                <a:spcPts val="1600"/>
              </a:spcBef>
              <a:spcAft>
                <a:spcPts val="0"/>
              </a:spcAft>
              <a:buSzPts val="1800"/>
              <a:buNone/>
            </a:pPr>
            <a:r>
              <a:rPr lang="en"/>
              <a:t>c) Have you ever experienced burning eyes, itchy throat, or shortness of breath on polluted days? </a:t>
            </a:r>
            <a:endParaRPr/>
          </a:p>
          <a:p>
            <a:pPr indent="0" lvl="0" marL="0" rtl="0" algn="l">
              <a:lnSpc>
                <a:spcPct val="115000"/>
              </a:lnSpc>
              <a:spcBef>
                <a:spcPts val="1600"/>
              </a:spcBef>
              <a:spcAft>
                <a:spcPts val="1600"/>
              </a:spcAft>
              <a:buSzPts val="1800"/>
              <a:buNone/>
            </a:pPr>
            <a:r>
              <a:rPr lang="en"/>
              <a:t>d) What time of the year does the air seem dirtiest?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400">
                <a:solidFill>
                  <a:srgbClr val="FF0000"/>
                </a:solidFill>
              </a:rPr>
              <a:t>2. Introduction to Air Pollution</a:t>
            </a:r>
            <a:endParaRPr b="1" sz="3400">
              <a:solidFill>
                <a:srgbClr val="FF0000"/>
              </a:solidFill>
            </a:endParaRPr>
          </a:p>
          <a:p>
            <a:pPr indent="0" lvl="0" marL="0" rtl="0" algn="l">
              <a:lnSpc>
                <a:spcPct val="100000"/>
              </a:lnSpc>
              <a:spcBef>
                <a:spcPts val="0"/>
              </a:spcBef>
              <a:spcAft>
                <a:spcPts val="0"/>
              </a:spcAft>
              <a:buSzPts val="2800"/>
              <a:buNone/>
            </a:pPr>
            <a:r>
              <a:t/>
            </a:r>
            <a:endParaRPr/>
          </a:p>
        </p:txBody>
      </p:sp>
      <p:sp>
        <p:nvSpPr>
          <p:cNvPr id="93" name="Google Shape;93;p6"/>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rPr>
              <a:t>As you watch the video, answer the following questions:</a:t>
            </a:r>
            <a:endParaRPr sz="2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355600" lvl="0" marL="457200" rtl="0" algn="l">
              <a:lnSpc>
                <a:spcPct val="100000"/>
              </a:lnSpc>
              <a:spcBef>
                <a:spcPts val="0"/>
              </a:spcBef>
              <a:spcAft>
                <a:spcPts val="0"/>
              </a:spcAft>
              <a:buClr>
                <a:schemeClr val="dk1"/>
              </a:buClr>
              <a:buSzPts val="2000"/>
              <a:buAutoNum type="arabicPeriod"/>
            </a:pPr>
            <a:r>
              <a:rPr lang="en" sz="2000">
                <a:solidFill>
                  <a:schemeClr val="dk1"/>
                </a:solidFill>
              </a:rPr>
              <a:t>What is air pollution?</a:t>
            </a:r>
            <a:endParaRPr sz="2000">
              <a:solidFill>
                <a:schemeClr val="dk1"/>
              </a:solidFill>
            </a:endParaRPr>
          </a:p>
          <a:p>
            <a:pPr indent="0" lvl="0" marL="457200" rtl="0" algn="l">
              <a:lnSpc>
                <a:spcPct val="100000"/>
              </a:lnSpc>
              <a:spcBef>
                <a:spcPts val="0"/>
              </a:spcBef>
              <a:spcAft>
                <a:spcPts val="0"/>
              </a:spcAft>
              <a:buSzPts val="1800"/>
              <a:buNone/>
            </a:pPr>
            <a:r>
              <a:t/>
            </a:r>
            <a:endParaRPr sz="2000">
              <a:solidFill>
                <a:schemeClr val="dk1"/>
              </a:solidFill>
            </a:endParaRPr>
          </a:p>
          <a:p>
            <a:pPr indent="-355600" lvl="0" marL="457200" rtl="0" algn="l">
              <a:lnSpc>
                <a:spcPct val="100000"/>
              </a:lnSpc>
              <a:spcBef>
                <a:spcPts val="0"/>
              </a:spcBef>
              <a:spcAft>
                <a:spcPts val="0"/>
              </a:spcAft>
              <a:buClr>
                <a:schemeClr val="dk1"/>
              </a:buClr>
              <a:buSzPts val="2000"/>
              <a:buAutoNum type="arabicPeriod"/>
            </a:pPr>
            <a:r>
              <a:rPr lang="en" sz="2000">
                <a:solidFill>
                  <a:schemeClr val="dk1"/>
                </a:solidFill>
              </a:rPr>
              <a:t>What are the two main cause of air pollution?</a:t>
            </a:r>
            <a:endParaRPr sz="2000">
              <a:solidFill>
                <a:schemeClr val="dk1"/>
              </a:solidFill>
            </a:endParaRPr>
          </a:p>
          <a:p>
            <a:pPr indent="0" lvl="0" marL="457200" rtl="0" algn="l">
              <a:lnSpc>
                <a:spcPct val="100000"/>
              </a:lnSpc>
              <a:spcBef>
                <a:spcPts val="0"/>
              </a:spcBef>
              <a:spcAft>
                <a:spcPts val="0"/>
              </a:spcAft>
              <a:buSzPts val="1800"/>
              <a:buNone/>
            </a:pPr>
            <a:r>
              <a:t/>
            </a:r>
            <a:endParaRPr sz="2000">
              <a:solidFill>
                <a:schemeClr val="dk1"/>
              </a:solidFill>
            </a:endParaRPr>
          </a:p>
          <a:p>
            <a:pPr indent="-355600" lvl="0" marL="457200" rtl="0" algn="l">
              <a:lnSpc>
                <a:spcPct val="100000"/>
              </a:lnSpc>
              <a:spcBef>
                <a:spcPts val="0"/>
              </a:spcBef>
              <a:spcAft>
                <a:spcPts val="0"/>
              </a:spcAft>
              <a:buClr>
                <a:schemeClr val="dk1"/>
              </a:buClr>
              <a:buSzPts val="2000"/>
              <a:buAutoNum type="arabicPeriod"/>
            </a:pPr>
            <a:r>
              <a:rPr lang="en" sz="2000">
                <a:solidFill>
                  <a:schemeClr val="dk1"/>
                </a:solidFill>
              </a:rPr>
              <a:t>What are the types of anthropogenic air pollution?</a:t>
            </a:r>
            <a:endParaRPr/>
          </a:p>
        </p:txBody>
      </p:sp>
      <p:pic>
        <p:nvPicPr>
          <p:cNvPr descr="What is air pollution? Learn how greenhouse gasses, smog, and toxic pollutants effect climate change, and human health.&#10;➡ Subscribe: http://bit.ly/NatGeoSubscribe&#10;&#10;About National Geographic:&#10;National Geographic is the world's premium destination for science, exploration, and adventure. Through their world-class scientists, photographers, journalists, and filmmakers, Nat Geo gets you closer to the stories that matter and past the edge of what's possible.&#10;&#10;Get More National Geographic:&#10;Official Site: http://bit.ly/NatGeoOfficialSite&#10;Facebook: http://bit.ly/FBNatGeo&#10;Twitter: http://bit.ly/NatGeoTwitter&#10;Instagram: http://bit.ly/NatGeoInsta&#10;&#10;Read more in &quot;Air pollution, explained&quot;&#10;https://on.natgeo.com/2uIJIBg&#10;&#10;Air Pollution 101 | National Geographic&#10;https://youtu.be/e6rglsLy1Ys&#10;&#10;National Geographic&#10;https://www.youtube.com/natgeo" id="94" name="Google Shape;94;p6" title="Air Pollution 101 | National Geographic">
            <a:hlinkClick r:id="rId3"/>
          </p:cNvPr>
          <p:cNvPicPr preferRelativeResize="0"/>
          <p:nvPr/>
        </p:nvPicPr>
        <p:blipFill rotWithShape="1">
          <a:blip r:embed="rId4">
            <a:alphaModFix/>
          </a:blip>
          <a:srcRect b="0" l="0" r="0" t="0"/>
          <a:stretch/>
        </p:blipFill>
        <p:spPr>
          <a:xfrm>
            <a:off x="4725250" y="1152475"/>
            <a:ext cx="4220500" cy="2374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7"/>
          <p:cNvSpPr txBox="1"/>
          <p:nvPr>
            <p:ph type="title"/>
          </p:nvPr>
        </p:nvSpPr>
        <p:spPr>
          <a:xfrm>
            <a:off x="137100" y="0"/>
            <a:ext cx="8695200" cy="433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600">
                <a:solidFill>
                  <a:srgbClr val="0000FF"/>
                </a:solidFill>
              </a:rPr>
              <a:t>Types of </a:t>
            </a:r>
            <a:r>
              <a:rPr b="1" lang="en" sz="2600">
                <a:solidFill>
                  <a:srgbClr val="0000FF"/>
                </a:solidFill>
              </a:rPr>
              <a:t>anthropogenic</a:t>
            </a:r>
            <a:r>
              <a:rPr b="1" lang="en" sz="2600">
                <a:solidFill>
                  <a:srgbClr val="0000FF"/>
                </a:solidFill>
              </a:rPr>
              <a:t> pollution</a:t>
            </a:r>
            <a:endParaRPr b="1" sz="2600">
              <a:solidFill>
                <a:srgbClr val="0000FF"/>
              </a:solidFill>
            </a:endParaRPr>
          </a:p>
          <a:p>
            <a:pPr indent="0" lvl="0" marL="0" rtl="0" algn="l">
              <a:lnSpc>
                <a:spcPct val="100000"/>
              </a:lnSpc>
              <a:spcBef>
                <a:spcPts val="0"/>
              </a:spcBef>
              <a:spcAft>
                <a:spcPts val="0"/>
              </a:spcAft>
              <a:buSzPts val="2800"/>
              <a:buNone/>
            </a:pPr>
            <a:r>
              <a:t/>
            </a:r>
            <a:endParaRPr/>
          </a:p>
        </p:txBody>
      </p:sp>
      <p:sp>
        <p:nvSpPr>
          <p:cNvPr id="100" name="Google Shape;100;p7"/>
          <p:cNvSpPr txBox="1"/>
          <p:nvPr>
            <p:ph idx="1" type="body"/>
          </p:nvPr>
        </p:nvSpPr>
        <p:spPr>
          <a:xfrm>
            <a:off x="85800" y="545325"/>
            <a:ext cx="8695200" cy="3544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2300" u="sng">
                <a:solidFill>
                  <a:srgbClr val="1B1B1B"/>
                </a:solidFill>
                <a:highlight>
                  <a:srgbClr val="FFFFFF"/>
                </a:highlight>
              </a:rPr>
              <a:t>Greenhouse Gases:</a:t>
            </a:r>
            <a:r>
              <a:rPr b="1" lang="en">
                <a:solidFill>
                  <a:srgbClr val="1B1B1B"/>
                </a:solidFill>
                <a:highlight>
                  <a:srgbClr val="FFFFFF"/>
                </a:highlight>
              </a:rPr>
              <a:t> </a:t>
            </a:r>
            <a:r>
              <a:rPr lang="en" sz="1900">
                <a:solidFill>
                  <a:srgbClr val="1B1B1B"/>
                </a:solidFill>
                <a:highlight>
                  <a:srgbClr val="FFFFFF"/>
                </a:highlight>
              </a:rPr>
              <a:t>Gases that trap heat in the atmosphere</a:t>
            </a:r>
            <a:endParaRPr b="1" sz="1900">
              <a:solidFill>
                <a:srgbClr val="1B1B1B"/>
              </a:solidFill>
              <a:highlight>
                <a:srgbClr val="FFFFFF"/>
              </a:highlight>
            </a:endParaRPr>
          </a:p>
          <a:p>
            <a:pPr indent="-349250" lvl="0" marL="457200" rtl="0" algn="l">
              <a:lnSpc>
                <a:spcPct val="120000"/>
              </a:lnSpc>
              <a:spcBef>
                <a:spcPts val="600"/>
              </a:spcBef>
              <a:spcAft>
                <a:spcPts val="0"/>
              </a:spcAft>
              <a:buClr>
                <a:srgbClr val="1B1B1B"/>
              </a:buClr>
              <a:buSzPts val="1900"/>
              <a:buAutoNum type="arabicPeriod"/>
            </a:pPr>
            <a:r>
              <a:rPr lang="en" sz="1900">
                <a:solidFill>
                  <a:srgbClr val="1B1B1B"/>
                </a:solidFill>
                <a:highlight>
                  <a:srgbClr val="FFFFFF"/>
                </a:highlight>
              </a:rPr>
              <a:t>In your handout</a:t>
            </a:r>
            <a:r>
              <a:rPr lang="en" sz="1900">
                <a:solidFill>
                  <a:srgbClr val="1B1B1B"/>
                </a:solidFill>
                <a:highlight>
                  <a:srgbClr val="FFFFFF"/>
                </a:highlight>
              </a:rPr>
              <a:t>, </a:t>
            </a:r>
            <a:r>
              <a:rPr lang="en" sz="1900">
                <a:solidFill>
                  <a:srgbClr val="1B1B1B"/>
                </a:solidFill>
                <a:highlight>
                  <a:srgbClr val="FFFFFF"/>
                </a:highlight>
              </a:rPr>
              <a:t>draw a preliminary model of the greenhouse effect.</a:t>
            </a:r>
            <a:endParaRPr sz="1900">
              <a:solidFill>
                <a:srgbClr val="1B1B1B"/>
              </a:solidFill>
              <a:highlight>
                <a:srgbClr val="FFFFFF"/>
              </a:highlight>
            </a:endParaRPr>
          </a:p>
          <a:p>
            <a:pPr indent="-349250" lvl="0" marL="457200" rtl="0" algn="l">
              <a:lnSpc>
                <a:spcPct val="120000"/>
              </a:lnSpc>
              <a:spcBef>
                <a:spcPts val="0"/>
              </a:spcBef>
              <a:spcAft>
                <a:spcPts val="0"/>
              </a:spcAft>
              <a:buClr>
                <a:srgbClr val="1B1B1B"/>
              </a:buClr>
              <a:buSzPts val="1900"/>
              <a:buAutoNum type="arabicPeriod"/>
            </a:pPr>
            <a:r>
              <a:rPr lang="en" sz="1900">
                <a:solidFill>
                  <a:srgbClr val="1B1B1B"/>
                </a:solidFill>
                <a:highlight>
                  <a:srgbClr val="FFFFFF"/>
                </a:highlight>
              </a:rPr>
              <a:t>Watch the </a:t>
            </a:r>
            <a:r>
              <a:rPr lang="en" sz="1900" u="sng">
                <a:solidFill>
                  <a:schemeClr val="accent5"/>
                </a:solidFill>
                <a:highlight>
                  <a:schemeClr val="lt1"/>
                </a:highlight>
                <a:hlinkClick r:id="rId3">
                  <a:extLst>
                    <a:ext uri="{A12FA001-AC4F-418D-AE19-62706E023703}">
                      <ahyp:hlinkClr val="tx"/>
                    </a:ext>
                  </a:extLst>
                </a:hlinkClick>
              </a:rPr>
              <a:t>video</a:t>
            </a:r>
            <a:r>
              <a:rPr lang="en" sz="1900">
                <a:solidFill>
                  <a:srgbClr val="1B1B1B"/>
                </a:solidFill>
                <a:highlight>
                  <a:srgbClr val="FFFFFF"/>
                </a:highlight>
              </a:rPr>
              <a:t> and refine your model.</a:t>
            </a:r>
            <a:endParaRPr sz="1900">
              <a:solidFill>
                <a:srgbClr val="1B1B1B"/>
              </a:solidFill>
              <a:highlight>
                <a:srgbClr val="FFFFFF"/>
              </a:highlight>
            </a:endParaRPr>
          </a:p>
          <a:p>
            <a:pPr indent="-349250" lvl="0" marL="457200" rtl="0" algn="l">
              <a:lnSpc>
                <a:spcPct val="120000"/>
              </a:lnSpc>
              <a:spcBef>
                <a:spcPts val="0"/>
              </a:spcBef>
              <a:spcAft>
                <a:spcPts val="0"/>
              </a:spcAft>
              <a:buClr>
                <a:srgbClr val="1B1B1B"/>
              </a:buClr>
              <a:buSzPts val="1900"/>
              <a:buAutoNum type="arabicPeriod"/>
            </a:pPr>
            <a:r>
              <a:rPr lang="en" sz="1900">
                <a:solidFill>
                  <a:srgbClr val="1B1B1B"/>
                </a:solidFill>
                <a:highlight>
                  <a:srgbClr val="FFFFFF"/>
                </a:highlight>
              </a:rPr>
              <a:t>Name three examples of greenhouse gases.</a:t>
            </a:r>
            <a:endParaRPr sz="1900">
              <a:solidFill>
                <a:srgbClr val="1B1B1B"/>
              </a:solidFill>
              <a:highlight>
                <a:srgbClr val="FFFFFF"/>
              </a:highlight>
            </a:endParaRPr>
          </a:p>
          <a:p>
            <a:pPr indent="0" lvl="0" marL="0" rtl="0" algn="l">
              <a:lnSpc>
                <a:spcPct val="120000"/>
              </a:lnSpc>
              <a:spcBef>
                <a:spcPts val="600"/>
              </a:spcBef>
              <a:spcAft>
                <a:spcPts val="0"/>
              </a:spcAft>
              <a:buSzPts val="1800"/>
              <a:buNone/>
            </a:pPr>
            <a:r>
              <a:rPr b="1" lang="en" sz="2300" u="sng">
                <a:solidFill>
                  <a:srgbClr val="1B1B1B"/>
                </a:solidFill>
                <a:highlight>
                  <a:srgbClr val="FFFFFF"/>
                </a:highlight>
              </a:rPr>
              <a:t>Smog</a:t>
            </a:r>
            <a:r>
              <a:rPr lang="en" sz="1900" u="sng">
                <a:solidFill>
                  <a:srgbClr val="1B1B1B"/>
                </a:solidFill>
                <a:highlight>
                  <a:srgbClr val="FFFFFF"/>
                </a:highlight>
              </a:rPr>
              <a:t>: </a:t>
            </a:r>
            <a:r>
              <a:rPr lang="en" sz="1900">
                <a:solidFill>
                  <a:srgbClr val="1B1B1B"/>
                </a:solidFill>
                <a:highlight>
                  <a:srgbClr val="FFFFFF"/>
                </a:highlight>
              </a:rPr>
              <a:t>Smog is air pollution that reduces visibility. The term "smog" was first used in the early 1900s to describe a mix of smoke and fog. The smoke usually came from burning coal.</a:t>
            </a:r>
            <a:endParaRPr sz="1900">
              <a:solidFill>
                <a:srgbClr val="1B1B1B"/>
              </a:solidFill>
              <a:highlight>
                <a:srgbClr val="FFFFFF"/>
              </a:highlight>
            </a:endParaRPr>
          </a:p>
          <a:p>
            <a:pPr indent="0" lvl="0" marL="0" rtl="0" algn="l">
              <a:lnSpc>
                <a:spcPct val="120000"/>
              </a:lnSpc>
              <a:spcBef>
                <a:spcPts val="600"/>
              </a:spcBef>
              <a:spcAft>
                <a:spcPts val="0"/>
              </a:spcAft>
              <a:buSzPts val="1800"/>
              <a:buNone/>
            </a:pPr>
            <a:r>
              <a:rPr lang="en" sz="1900">
                <a:solidFill>
                  <a:srgbClr val="1B1B1B"/>
                </a:solidFill>
                <a:highlight>
                  <a:srgbClr val="FFFFFF"/>
                </a:highlight>
              </a:rPr>
              <a:t> As you watch the </a:t>
            </a:r>
            <a:r>
              <a:rPr lang="en" sz="1900" u="sng">
                <a:solidFill>
                  <a:schemeClr val="hlink"/>
                </a:solidFill>
                <a:highlight>
                  <a:srgbClr val="FFFFFF"/>
                </a:highlight>
                <a:hlinkClick r:id="rId4"/>
              </a:rPr>
              <a:t>video </a:t>
            </a:r>
            <a:r>
              <a:rPr lang="en" sz="1900">
                <a:solidFill>
                  <a:srgbClr val="1B1B1B"/>
                </a:solidFill>
                <a:highlight>
                  <a:srgbClr val="FFFFFF"/>
                </a:highlight>
              </a:rPr>
              <a:t>answer the following questions in your notebook</a:t>
            </a:r>
            <a:endParaRPr sz="1900">
              <a:solidFill>
                <a:srgbClr val="1B1B1B"/>
              </a:solidFill>
              <a:highlight>
                <a:srgbClr val="FFFFFF"/>
              </a:highlight>
            </a:endParaRPr>
          </a:p>
          <a:p>
            <a:pPr indent="-349250" lvl="0" marL="457200" rtl="0" algn="l">
              <a:lnSpc>
                <a:spcPct val="120000"/>
              </a:lnSpc>
              <a:spcBef>
                <a:spcPts val="600"/>
              </a:spcBef>
              <a:spcAft>
                <a:spcPts val="0"/>
              </a:spcAft>
              <a:buClr>
                <a:srgbClr val="1B1B1B"/>
              </a:buClr>
              <a:buSzPts val="1900"/>
              <a:buAutoNum type="arabicPeriod"/>
            </a:pPr>
            <a:r>
              <a:rPr lang="en" sz="1900">
                <a:solidFill>
                  <a:srgbClr val="1B1B1B"/>
                </a:solidFill>
                <a:highlight>
                  <a:srgbClr val="FFFFFF"/>
                </a:highlight>
              </a:rPr>
              <a:t>The burning of which fuel is the main source of industrial smog?</a:t>
            </a:r>
            <a:endParaRPr sz="1900">
              <a:solidFill>
                <a:srgbClr val="1B1B1B"/>
              </a:solidFill>
              <a:highlight>
                <a:srgbClr val="FFFFFF"/>
              </a:highlight>
            </a:endParaRPr>
          </a:p>
          <a:p>
            <a:pPr indent="-349250" lvl="0" marL="457200" rtl="0" algn="l">
              <a:lnSpc>
                <a:spcPct val="120000"/>
              </a:lnSpc>
              <a:spcBef>
                <a:spcPts val="0"/>
              </a:spcBef>
              <a:spcAft>
                <a:spcPts val="0"/>
              </a:spcAft>
              <a:buClr>
                <a:srgbClr val="1B1B1B"/>
              </a:buClr>
              <a:buSzPts val="1900"/>
              <a:buAutoNum type="arabicPeriod"/>
            </a:pPr>
            <a:r>
              <a:rPr lang="en" sz="1900">
                <a:solidFill>
                  <a:srgbClr val="1B1B1B"/>
                </a:solidFill>
                <a:highlight>
                  <a:srgbClr val="FFFFFF"/>
                </a:highlight>
              </a:rPr>
              <a:t>Define VOCs and PANs.</a:t>
            </a:r>
            <a:endParaRPr sz="1900">
              <a:solidFill>
                <a:srgbClr val="1B1B1B"/>
              </a:solidFill>
              <a:highlight>
                <a:srgbClr val="FFFFFF"/>
              </a:highlight>
            </a:endParaRPr>
          </a:p>
          <a:p>
            <a:pPr indent="-349250" lvl="0" marL="457200" rtl="0" algn="l">
              <a:lnSpc>
                <a:spcPct val="120000"/>
              </a:lnSpc>
              <a:spcBef>
                <a:spcPts val="0"/>
              </a:spcBef>
              <a:spcAft>
                <a:spcPts val="0"/>
              </a:spcAft>
              <a:buClr>
                <a:srgbClr val="1B1B1B"/>
              </a:buClr>
              <a:buSzPts val="1900"/>
              <a:buAutoNum type="arabicPeriod"/>
            </a:pPr>
            <a:r>
              <a:rPr lang="en" sz="1900">
                <a:solidFill>
                  <a:srgbClr val="1B1B1B"/>
                </a:solidFill>
                <a:highlight>
                  <a:srgbClr val="FFFFFF"/>
                </a:highlight>
              </a:rPr>
              <a:t>Explain the difference between photochemical smog and industrial smog.</a:t>
            </a:r>
            <a:endParaRPr sz="1900">
              <a:solidFill>
                <a:srgbClr val="1B1B1B"/>
              </a:solidFill>
              <a:highlight>
                <a:srgbClr val="FFFFFF"/>
              </a:highlight>
            </a:endParaRPr>
          </a:p>
          <a:p>
            <a:pPr indent="0" lvl="0" marL="0" rtl="0" algn="l">
              <a:lnSpc>
                <a:spcPct val="120000"/>
              </a:lnSpc>
              <a:spcBef>
                <a:spcPts val="600"/>
              </a:spcBef>
              <a:spcAft>
                <a:spcPts val="600"/>
              </a:spcAft>
              <a:buSzPts val="1800"/>
              <a:buNone/>
            </a:pPr>
            <a:r>
              <a:t/>
            </a:r>
            <a:endParaRPr sz="1900">
              <a:solidFill>
                <a:srgbClr val="1B1B1B"/>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txBox="1"/>
          <p:nvPr>
            <p:ph idx="1" type="body"/>
          </p:nvPr>
        </p:nvSpPr>
        <p:spPr>
          <a:xfrm>
            <a:off x="177975" y="1957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0"/>
              </a:spcBef>
              <a:spcAft>
                <a:spcPts val="0"/>
              </a:spcAft>
              <a:buSzPts val="1800"/>
              <a:buNone/>
            </a:pPr>
            <a:r>
              <a:rPr b="1" lang="en" sz="2300" u="sng">
                <a:solidFill>
                  <a:srgbClr val="1B1B1B"/>
                </a:solidFill>
                <a:highlight>
                  <a:schemeClr val="lt1"/>
                </a:highlight>
              </a:rPr>
              <a:t>Toxic Air Pollutants:</a:t>
            </a:r>
            <a:r>
              <a:rPr b="1" lang="en" sz="2300">
                <a:solidFill>
                  <a:srgbClr val="1B1B1B"/>
                </a:solidFill>
                <a:highlight>
                  <a:schemeClr val="lt1"/>
                </a:highlight>
              </a:rPr>
              <a:t> </a:t>
            </a:r>
            <a:endParaRPr b="1" sz="2300">
              <a:solidFill>
                <a:srgbClr val="1B1B1B"/>
              </a:solidFill>
              <a:highlight>
                <a:schemeClr val="lt1"/>
              </a:highlight>
            </a:endParaRPr>
          </a:p>
          <a:p>
            <a:pPr indent="0" lvl="0" marL="0" marR="0" rtl="0" algn="l">
              <a:lnSpc>
                <a:spcPct val="120000"/>
              </a:lnSpc>
              <a:spcBef>
                <a:spcPts val="0"/>
              </a:spcBef>
              <a:spcAft>
                <a:spcPts val="0"/>
              </a:spcAft>
              <a:buSzPts val="1800"/>
              <a:buNone/>
            </a:pPr>
            <a:r>
              <a:rPr lang="en" sz="1900">
                <a:solidFill>
                  <a:srgbClr val="1B1B1B"/>
                </a:solidFill>
                <a:highlight>
                  <a:srgbClr val="FFFFFF"/>
                </a:highlight>
              </a:rPr>
              <a:t>Toxic air pollutants </a:t>
            </a:r>
            <a:r>
              <a:rPr lang="en" sz="1900">
                <a:solidFill>
                  <a:srgbClr val="1B1B1B"/>
                </a:solidFill>
                <a:highlight>
                  <a:srgbClr val="FFFFFF"/>
                </a:highlight>
              </a:rPr>
              <a:t>are the pollutants that are known or suspected to cause cancer or other serious health effects, such as reproductive effects or birth defects, or adverse environmental effects. Examples of toxic air pollutants include:</a:t>
            </a:r>
            <a:endParaRPr sz="1900">
              <a:solidFill>
                <a:srgbClr val="1B1B1B"/>
              </a:solidFill>
              <a:highlight>
                <a:srgbClr val="FFFFFF"/>
              </a:highlight>
            </a:endParaRPr>
          </a:p>
          <a:p>
            <a:pPr indent="-349250" lvl="0" marL="457200" marR="0" rtl="0" algn="l">
              <a:lnSpc>
                <a:spcPct val="120000"/>
              </a:lnSpc>
              <a:spcBef>
                <a:spcPts val="600"/>
              </a:spcBef>
              <a:spcAft>
                <a:spcPts val="0"/>
              </a:spcAft>
              <a:buClr>
                <a:srgbClr val="1B1B1B"/>
              </a:buClr>
              <a:buSzPts val="1900"/>
              <a:buChar char="●"/>
            </a:pPr>
            <a:r>
              <a:rPr lang="en" sz="1900">
                <a:solidFill>
                  <a:srgbClr val="1B1B1B"/>
                </a:solidFill>
                <a:highlight>
                  <a:srgbClr val="FFFFFF"/>
                </a:highlight>
              </a:rPr>
              <a:t>benzene, which is found in gasoline;</a:t>
            </a:r>
            <a:endParaRPr sz="1900">
              <a:solidFill>
                <a:srgbClr val="1B1B1B"/>
              </a:solidFill>
              <a:highlight>
                <a:srgbClr val="FFFFFF"/>
              </a:highlight>
            </a:endParaRPr>
          </a:p>
          <a:p>
            <a:pPr indent="-349250" lvl="0" marL="457200" marR="0" rtl="0" algn="l">
              <a:lnSpc>
                <a:spcPct val="120000"/>
              </a:lnSpc>
              <a:spcBef>
                <a:spcPts val="0"/>
              </a:spcBef>
              <a:spcAft>
                <a:spcPts val="0"/>
              </a:spcAft>
              <a:buClr>
                <a:srgbClr val="1B1B1B"/>
              </a:buClr>
              <a:buSzPts val="1900"/>
              <a:buChar char="●"/>
            </a:pPr>
            <a:r>
              <a:rPr lang="en" sz="1900">
                <a:solidFill>
                  <a:srgbClr val="1B1B1B"/>
                </a:solidFill>
                <a:highlight>
                  <a:srgbClr val="FFFFFF"/>
                </a:highlight>
              </a:rPr>
              <a:t>perchloroethylene, which is emitted from some dry cleaning facilities; and</a:t>
            </a:r>
            <a:endParaRPr sz="1900">
              <a:solidFill>
                <a:srgbClr val="1B1B1B"/>
              </a:solidFill>
              <a:highlight>
                <a:srgbClr val="FFFFFF"/>
              </a:highlight>
            </a:endParaRPr>
          </a:p>
          <a:p>
            <a:pPr indent="-349250" lvl="0" marL="457200" marR="0" rtl="0" algn="l">
              <a:lnSpc>
                <a:spcPct val="120000"/>
              </a:lnSpc>
              <a:spcBef>
                <a:spcPts val="0"/>
              </a:spcBef>
              <a:spcAft>
                <a:spcPts val="0"/>
              </a:spcAft>
              <a:buClr>
                <a:srgbClr val="1B1B1B"/>
              </a:buClr>
              <a:buSzPts val="1900"/>
              <a:buChar char="●"/>
            </a:pPr>
            <a:r>
              <a:rPr lang="en" sz="1900">
                <a:solidFill>
                  <a:srgbClr val="1B1B1B"/>
                </a:solidFill>
                <a:highlight>
                  <a:srgbClr val="FFFFFF"/>
                </a:highlight>
              </a:rPr>
              <a:t>methylene chloride, which is used as a solvent and paint stripper by a number of industries.</a:t>
            </a:r>
            <a:endParaRPr sz="1900">
              <a:solidFill>
                <a:srgbClr val="1B1B1B"/>
              </a:solidFill>
              <a:highlight>
                <a:srgbClr val="FFFFFF"/>
              </a:highlight>
            </a:endParaRPr>
          </a:p>
          <a:p>
            <a:pPr indent="0" lvl="0" marL="0" marR="0" rtl="0" algn="l">
              <a:lnSpc>
                <a:spcPct val="120000"/>
              </a:lnSpc>
              <a:spcBef>
                <a:spcPts val="600"/>
              </a:spcBef>
              <a:spcAft>
                <a:spcPts val="0"/>
              </a:spcAft>
              <a:buSzPts val="1800"/>
              <a:buNone/>
            </a:pPr>
            <a:r>
              <a:rPr lang="en" sz="1600" u="sng">
                <a:solidFill>
                  <a:srgbClr val="1B1B1B"/>
                </a:solidFill>
                <a:highlight>
                  <a:srgbClr val="FFFFFF"/>
                </a:highlight>
              </a:rPr>
              <a:t>Extra reading:</a:t>
            </a:r>
            <a:endParaRPr sz="1600" u="sng">
              <a:solidFill>
                <a:srgbClr val="1B1B1B"/>
              </a:solidFill>
              <a:highlight>
                <a:srgbClr val="FFFFFF"/>
              </a:highlight>
            </a:endParaRPr>
          </a:p>
          <a:p>
            <a:pPr indent="0" lvl="0" marL="0" marR="0" rtl="0" algn="l">
              <a:lnSpc>
                <a:spcPct val="120000"/>
              </a:lnSpc>
              <a:spcBef>
                <a:spcPts val="600"/>
              </a:spcBef>
              <a:spcAft>
                <a:spcPts val="0"/>
              </a:spcAft>
              <a:buSzPts val="1800"/>
              <a:buNone/>
            </a:pPr>
            <a:r>
              <a:rPr lang="en" sz="1600">
                <a:solidFill>
                  <a:srgbClr val="1B1B1B"/>
                </a:solidFill>
                <a:highlight>
                  <a:srgbClr val="FFFFFF"/>
                </a:highlight>
              </a:rPr>
              <a:t>Greenhouse Gases:</a:t>
            </a:r>
            <a:r>
              <a:rPr lang="en" sz="1600" u="sng">
                <a:solidFill>
                  <a:schemeClr val="hlink"/>
                </a:solidFill>
                <a:highlight>
                  <a:srgbClr val="FFFFFF"/>
                </a:highlight>
                <a:hlinkClick r:id="rId3"/>
              </a:rPr>
              <a:t>https://www.epa.gov/ghgemissions/overview-greenhouse-gases#overview</a:t>
            </a:r>
            <a:endParaRPr sz="1600">
              <a:solidFill>
                <a:srgbClr val="1B1B1B"/>
              </a:solidFill>
              <a:highlight>
                <a:srgbClr val="FFFFFF"/>
              </a:highlight>
            </a:endParaRPr>
          </a:p>
          <a:p>
            <a:pPr indent="0" lvl="0" marL="0" marR="0" rtl="0" algn="l">
              <a:lnSpc>
                <a:spcPct val="120000"/>
              </a:lnSpc>
              <a:spcBef>
                <a:spcPts val="600"/>
              </a:spcBef>
              <a:spcAft>
                <a:spcPts val="0"/>
              </a:spcAft>
              <a:buSzPts val="1800"/>
              <a:buNone/>
            </a:pPr>
            <a:r>
              <a:rPr lang="en" sz="1600" u="sng">
                <a:solidFill>
                  <a:srgbClr val="1B1B1B"/>
                </a:solidFill>
                <a:highlight>
                  <a:srgbClr val="FFFFFF"/>
                </a:highlight>
              </a:rPr>
              <a:t>Extra videos:</a:t>
            </a:r>
            <a:r>
              <a:rPr lang="en" sz="1600">
                <a:solidFill>
                  <a:srgbClr val="1B1B1B"/>
                </a:solidFill>
                <a:highlight>
                  <a:srgbClr val="FFFFFF"/>
                </a:highlight>
              </a:rPr>
              <a:t> </a:t>
            </a:r>
            <a:r>
              <a:rPr lang="en" sz="1500" u="sng">
                <a:solidFill>
                  <a:schemeClr val="accent5"/>
                </a:solidFill>
                <a:hlinkClick r:id="rId4">
                  <a:extLst>
                    <a:ext uri="{A12FA001-AC4F-418D-AE19-62706E023703}">
                      <ahyp:hlinkClr val="tx"/>
                    </a:ext>
                  </a:extLst>
                </a:hlinkClick>
              </a:rPr>
              <a:t>https://ww2.arb.ca.gov/emission-types</a:t>
            </a:r>
            <a:endParaRPr sz="1600">
              <a:solidFill>
                <a:srgbClr val="1B1B1B"/>
              </a:solidFill>
              <a:highlight>
                <a:srgbClr val="FFFFFF"/>
              </a:highlight>
            </a:endParaRPr>
          </a:p>
          <a:p>
            <a:pPr indent="0" lvl="0" marL="0" marR="0" rtl="0" algn="l">
              <a:lnSpc>
                <a:spcPct val="120000"/>
              </a:lnSpc>
              <a:spcBef>
                <a:spcPts val="600"/>
              </a:spcBef>
              <a:spcAft>
                <a:spcPts val="0"/>
              </a:spcAft>
              <a:buSzPts val="1800"/>
              <a:buNone/>
            </a:pPr>
            <a:r>
              <a:t/>
            </a:r>
            <a:endParaRPr sz="1900">
              <a:solidFill>
                <a:srgbClr val="1B1B1B"/>
              </a:solidFill>
              <a:highlight>
                <a:srgbClr val="FFFFFF"/>
              </a:highlight>
            </a:endParaRPr>
          </a:p>
          <a:p>
            <a:pPr indent="0" lvl="0" marL="0" marR="0" rtl="0" algn="l">
              <a:lnSpc>
                <a:spcPct val="120000"/>
              </a:lnSpc>
              <a:spcBef>
                <a:spcPts val="600"/>
              </a:spcBef>
              <a:spcAft>
                <a:spcPts val="0"/>
              </a:spcAft>
              <a:buSzPts val="1800"/>
              <a:buNone/>
            </a:pPr>
            <a:r>
              <a:t/>
            </a:r>
            <a:endParaRPr sz="1900">
              <a:solidFill>
                <a:srgbClr val="1B1B1B"/>
              </a:solidFill>
              <a:highlight>
                <a:srgbClr val="FFFFFF"/>
              </a:highlight>
            </a:endParaRPr>
          </a:p>
          <a:p>
            <a:pPr indent="0" lvl="0" marL="0" marR="0" rtl="0" algn="l">
              <a:lnSpc>
                <a:spcPct val="120000"/>
              </a:lnSpc>
              <a:spcBef>
                <a:spcPts val="600"/>
              </a:spcBef>
              <a:spcAft>
                <a:spcPts val="0"/>
              </a:spcAft>
              <a:buSzPts val="1800"/>
              <a:buNone/>
            </a:pPr>
            <a:r>
              <a:t/>
            </a:r>
            <a:endParaRPr sz="1900">
              <a:solidFill>
                <a:srgbClr val="1B1B1B"/>
              </a:solidFill>
              <a:highlight>
                <a:srgbClr val="FFFFFF"/>
              </a:highlight>
            </a:endParaRPr>
          </a:p>
          <a:p>
            <a:pPr indent="0" lvl="0" marL="0" marR="0" rtl="0" algn="l">
              <a:lnSpc>
                <a:spcPct val="120000"/>
              </a:lnSpc>
              <a:spcBef>
                <a:spcPts val="600"/>
              </a:spcBef>
              <a:spcAft>
                <a:spcPts val="0"/>
              </a:spcAft>
              <a:buSzPts val="1800"/>
              <a:buNone/>
            </a:pPr>
            <a:r>
              <a:t/>
            </a:r>
            <a:endParaRPr sz="1900">
              <a:solidFill>
                <a:srgbClr val="1B1B1B"/>
              </a:solidFill>
              <a:highlight>
                <a:srgbClr val="FFFFFF"/>
              </a:highlight>
            </a:endParaRPr>
          </a:p>
          <a:p>
            <a:pPr indent="0" lvl="0" marL="0" rtl="0" algn="l">
              <a:lnSpc>
                <a:spcPct val="115000"/>
              </a:lnSpc>
              <a:spcBef>
                <a:spcPts val="600"/>
              </a:spcBef>
              <a:spcAft>
                <a:spcPts val="1600"/>
              </a:spcAft>
              <a:buSzPts val="1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9"/>
          <p:cNvSpPr txBox="1"/>
          <p:nvPr/>
        </p:nvSpPr>
        <p:spPr>
          <a:xfrm>
            <a:off x="0" y="0"/>
            <a:ext cx="88734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400"/>
              <a:buFont typeface="Arial"/>
              <a:buNone/>
            </a:pPr>
            <a:r>
              <a:rPr b="1" i="0" lang="en" sz="3400" u="none" cap="none" strike="noStrike">
                <a:solidFill>
                  <a:srgbClr val="FF0000"/>
                </a:solidFill>
                <a:latin typeface="Arial"/>
                <a:ea typeface="Arial"/>
                <a:cs typeface="Arial"/>
                <a:sym typeface="Arial"/>
              </a:rPr>
              <a:t>3. Air Quality and Climate Change </a:t>
            </a:r>
            <a:endParaRPr b="0" i="0" sz="1400" u="none" cap="none" strike="noStrike">
              <a:solidFill>
                <a:srgbClr val="000000"/>
              </a:solidFill>
              <a:latin typeface="Arial"/>
              <a:ea typeface="Arial"/>
              <a:cs typeface="Arial"/>
              <a:sym typeface="Arial"/>
            </a:endParaRPr>
          </a:p>
        </p:txBody>
      </p:sp>
      <p:sp>
        <p:nvSpPr>
          <p:cNvPr id="111" name="Google Shape;111;p9"/>
          <p:cNvSpPr txBox="1"/>
          <p:nvPr/>
        </p:nvSpPr>
        <p:spPr>
          <a:xfrm>
            <a:off x="0" y="708000"/>
            <a:ext cx="9001200" cy="39339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300"/>
              <a:buFont typeface="Arial"/>
              <a:buNone/>
            </a:pPr>
            <a:r>
              <a:rPr b="1" lang="en" sz="2300">
                <a:solidFill>
                  <a:srgbClr val="1B1B1B"/>
                </a:solidFill>
                <a:highlight>
                  <a:schemeClr val="lt1"/>
                </a:highlight>
              </a:rPr>
              <a:t>Impacts of </a:t>
            </a:r>
            <a:r>
              <a:rPr b="1" i="0" lang="en" sz="2300" u="none" cap="none" strike="noStrike">
                <a:solidFill>
                  <a:srgbClr val="1B1B1B"/>
                </a:solidFill>
                <a:highlight>
                  <a:schemeClr val="lt1"/>
                </a:highlight>
                <a:latin typeface="Arial"/>
                <a:ea typeface="Arial"/>
                <a:cs typeface="Arial"/>
                <a:sym typeface="Arial"/>
              </a:rPr>
              <a:t>Climate Change on Air Quality:</a:t>
            </a:r>
            <a:endParaRPr b="1" i="0" sz="2300" u="none" cap="none" strike="noStrike">
              <a:solidFill>
                <a:srgbClr val="1B1B1B"/>
              </a:solidFill>
              <a:highlight>
                <a:schemeClr val="lt1"/>
              </a:highlight>
              <a:latin typeface="Arial"/>
              <a:ea typeface="Arial"/>
              <a:cs typeface="Arial"/>
              <a:sym typeface="Arial"/>
            </a:endParaRPr>
          </a:p>
          <a:p>
            <a:pPr indent="0" lvl="0" marL="0" marR="0" rtl="0" algn="l">
              <a:lnSpc>
                <a:spcPct val="120000"/>
              </a:lnSpc>
              <a:spcBef>
                <a:spcPts val="600"/>
              </a:spcBef>
              <a:spcAft>
                <a:spcPts val="0"/>
              </a:spcAft>
              <a:buClr>
                <a:srgbClr val="000000"/>
              </a:buClr>
              <a:buSzPts val="1800"/>
              <a:buFont typeface="Arial"/>
              <a:buNone/>
            </a:pPr>
            <a:r>
              <a:rPr b="0" i="0" lang="en" sz="1800" u="none" cap="none" strike="noStrike">
                <a:solidFill>
                  <a:srgbClr val="1B1B1B"/>
                </a:solidFill>
                <a:highlight>
                  <a:schemeClr val="lt1"/>
                </a:highlight>
                <a:latin typeface="Arial"/>
                <a:ea typeface="Arial"/>
                <a:cs typeface="Arial"/>
                <a:sym typeface="Arial"/>
              </a:rPr>
              <a:t>Climate change exacerbates air pollution, leading to increased frequency and intensity of heat waves, wildfires, and extreme weather events. In addition, climate cha</a:t>
            </a:r>
            <a:r>
              <a:rPr lang="en" sz="1800">
                <a:solidFill>
                  <a:srgbClr val="1B1B1B"/>
                </a:solidFill>
                <a:highlight>
                  <a:schemeClr val="lt1"/>
                </a:highlight>
              </a:rPr>
              <a:t>nge </a:t>
            </a:r>
            <a:r>
              <a:rPr b="0" i="0" lang="en" sz="1800" u="none" cap="none" strike="noStrike">
                <a:solidFill>
                  <a:srgbClr val="1B1B1B"/>
                </a:solidFill>
                <a:highlight>
                  <a:schemeClr val="lt1"/>
                </a:highlight>
                <a:latin typeface="Arial"/>
                <a:ea typeface="Arial"/>
                <a:cs typeface="Arial"/>
                <a:sym typeface="Arial"/>
              </a:rPr>
              <a:t>can worsen local air quality, potentially leading to higher levels of ground-level ozone</a:t>
            </a:r>
            <a:r>
              <a:rPr lang="en" sz="1800">
                <a:solidFill>
                  <a:srgbClr val="1B1B1B"/>
                </a:solidFill>
                <a:highlight>
                  <a:schemeClr val="lt1"/>
                </a:highlight>
              </a:rPr>
              <a:t>.</a:t>
            </a:r>
            <a:endParaRPr b="0" i="0" sz="1800" u="none" cap="none" strike="noStrike">
              <a:solidFill>
                <a:srgbClr val="1B1B1B"/>
              </a:solidFill>
              <a:highlight>
                <a:schemeClr val="lt1"/>
              </a:highlight>
              <a:latin typeface="Arial"/>
              <a:ea typeface="Arial"/>
              <a:cs typeface="Arial"/>
              <a:sym typeface="Arial"/>
            </a:endParaRPr>
          </a:p>
          <a:p>
            <a:pPr indent="0" lvl="0" marL="0" marR="0" rtl="0" algn="l">
              <a:lnSpc>
                <a:spcPct val="120000"/>
              </a:lnSpc>
              <a:spcBef>
                <a:spcPts val="1300"/>
              </a:spcBef>
              <a:spcAft>
                <a:spcPts val="0"/>
              </a:spcAft>
              <a:buClr>
                <a:srgbClr val="000000"/>
              </a:buClr>
              <a:buSzPts val="2300"/>
              <a:buFont typeface="Arial"/>
              <a:buNone/>
            </a:pPr>
            <a:r>
              <a:rPr b="1" lang="en" sz="2300">
                <a:solidFill>
                  <a:srgbClr val="1B1B1B"/>
                </a:solidFill>
                <a:highlight>
                  <a:schemeClr val="lt1"/>
                </a:highlight>
              </a:rPr>
              <a:t>Impacts of </a:t>
            </a:r>
            <a:r>
              <a:rPr b="1" i="0" lang="en" sz="2300" u="none" cap="none" strike="noStrike">
                <a:solidFill>
                  <a:srgbClr val="1B1B1B"/>
                </a:solidFill>
                <a:highlight>
                  <a:schemeClr val="lt1"/>
                </a:highlight>
                <a:latin typeface="Arial"/>
                <a:ea typeface="Arial"/>
                <a:cs typeface="Arial"/>
                <a:sym typeface="Arial"/>
              </a:rPr>
              <a:t>Air Quality on Climate Change</a:t>
            </a:r>
            <a:endParaRPr b="0" i="0" sz="1800" u="none" cap="none" strike="noStrike">
              <a:solidFill>
                <a:srgbClr val="1B1B1B"/>
              </a:solidFill>
              <a:highlight>
                <a:schemeClr val="lt1"/>
              </a:highlight>
              <a:latin typeface="Arial"/>
              <a:ea typeface="Arial"/>
              <a:cs typeface="Arial"/>
              <a:sym typeface="Arial"/>
            </a:endParaRPr>
          </a:p>
          <a:p>
            <a:pPr indent="0" lvl="0" marL="0" marR="0" rtl="0" algn="l">
              <a:lnSpc>
                <a:spcPct val="120000"/>
              </a:lnSpc>
              <a:spcBef>
                <a:spcPts val="400"/>
              </a:spcBef>
              <a:spcAft>
                <a:spcPts val="600"/>
              </a:spcAft>
              <a:buClr>
                <a:schemeClr val="dk1"/>
              </a:buClr>
              <a:buSzPts val="1100"/>
              <a:buFont typeface="Arial"/>
              <a:buNone/>
            </a:pPr>
            <a:r>
              <a:rPr b="0" i="0" lang="en" sz="1800" u="none" cap="none" strike="noStrike">
                <a:solidFill>
                  <a:srgbClr val="1B1B1B"/>
                </a:solidFill>
                <a:highlight>
                  <a:schemeClr val="lt1"/>
                </a:highlight>
                <a:latin typeface="Arial"/>
                <a:ea typeface="Arial"/>
                <a:cs typeface="Arial"/>
                <a:sym typeface="Arial"/>
              </a:rPr>
              <a:t>Poor air quality contributes to climate change by releasing  greenhouse gases and aerosols. Emissions from burning fossil fuels and biomass increase atmospheric concentrations of carbon dioxide and other heat-trapping gases, leading to global warming. Additionally, aerosols can affect cloud formation and alter the planet's energy balance. </a:t>
            </a:r>
            <a:endParaRPr b="0" i="0" sz="1800" u="none" cap="none" strike="noStrike">
              <a:solidFill>
                <a:srgbClr val="1B1B1B"/>
              </a:solidFill>
              <a:highlight>
                <a:schemeClr val="lt1"/>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